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795" r:id="rId2"/>
  </p:sldMasterIdLst>
  <p:notesMasterIdLst>
    <p:notesMasterId r:id="rId59"/>
  </p:notesMasterIdLst>
  <p:handoutMasterIdLst>
    <p:handoutMasterId r:id="rId60"/>
  </p:handoutMasterIdLst>
  <p:sldIdLst>
    <p:sldId id="267" r:id="rId3"/>
    <p:sldId id="278" r:id="rId4"/>
    <p:sldId id="293" r:id="rId5"/>
    <p:sldId id="292" r:id="rId6"/>
    <p:sldId id="294" r:id="rId7"/>
    <p:sldId id="295" r:id="rId8"/>
    <p:sldId id="279" r:id="rId9"/>
    <p:sldId id="282" r:id="rId10"/>
    <p:sldId id="298" r:id="rId11"/>
    <p:sldId id="299" r:id="rId12"/>
    <p:sldId id="300" r:id="rId13"/>
    <p:sldId id="301" r:id="rId14"/>
    <p:sldId id="302" r:id="rId15"/>
    <p:sldId id="303" r:id="rId16"/>
    <p:sldId id="283" r:id="rId17"/>
    <p:sldId id="304" r:id="rId18"/>
    <p:sldId id="305" r:id="rId19"/>
    <p:sldId id="306" r:id="rId20"/>
    <p:sldId id="307" r:id="rId21"/>
    <p:sldId id="308" r:id="rId22"/>
    <p:sldId id="309" r:id="rId23"/>
    <p:sldId id="310" r:id="rId24"/>
    <p:sldId id="311" r:id="rId25"/>
    <p:sldId id="312" r:id="rId26"/>
    <p:sldId id="313" r:id="rId27"/>
    <p:sldId id="314" r:id="rId28"/>
    <p:sldId id="315" r:id="rId29"/>
    <p:sldId id="316" r:id="rId30"/>
    <p:sldId id="284" r:id="rId31"/>
    <p:sldId id="291" r:id="rId32"/>
    <p:sldId id="317" r:id="rId33"/>
    <p:sldId id="318" r:id="rId34"/>
    <p:sldId id="320" r:id="rId35"/>
    <p:sldId id="287" r:id="rId36"/>
    <p:sldId id="321" r:id="rId37"/>
    <p:sldId id="288" r:id="rId38"/>
    <p:sldId id="322" r:id="rId39"/>
    <p:sldId id="323" r:id="rId40"/>
    <p:sldId id="324" r:id="rId41"/>
    <p:sldId id="325" r:id="rId42"/>
    <p:sldId id="326" r:id="rId43"/>
    <p:sldId id="327" r:id="rId44"/>
    <p:sldId id="328" r:id="rId45"/>
    <p:sldId id="329" r:id="rId46"/>
    <p:sldId id="330" r:id="rId47"/>
    <p:sldId id="331" r:id="rId48"/>
    <p:sldId id="289" r:id="rId49"/>
    <p:sldId id="296" r:id="rId50"/>
    <p:sldId id="297" r:id="rId51"/>
    <p:sldId id="290" r:id="rId52"/>
    <p:sldId id="274" r:id="rId53"/>
    <p:sldId id="269" r:id="rId54"/>
    <p:sldId id="270" r:id="rId55"/>
    <p:sldId id="275" r:id="rId56"/>
    <p:sldId id="276" r:id="rId57"/>
    <p:sldId id="277" r:id="rId58"/>
  </p:sldIdLst>
  <p:sldSz cx="12188825" cy="6858000"/>
  <p:notesSz cx="6950075" cy="92360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1056" userDrawn="1">
          <p15:clr>
            <a:srgbClr val="A4A3A4"/>
          </p15:clr>
        </p15:guide>
        <p15:guide id="3" orient="horz" pos="274">
          <p15:clr>
            <a:srgbClr val="A4A3A4"/>
          </p15:clr>
        </p15:guide>
        <p15:guide id="4" orient="horz" pos="3840">
          <p15:clr>
            <a:srgbClr val="A4A3A4"/>
          </p15:clr>
        </p15:guide>
        <p15:guide id="5" pos="3839">
          <p15:clr>
            <a:srgbClr val="A4A3A4"/>
          </p15:clr>
        </p15:guide>
        <p15:guide id="6" pos="6911">
          <p15:clr>
            <a:srgbClr val="A4A3A4"/>
          </p15:clr>
        </p15:guide>
        <p15:guide id="7" pos="76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09" userDrawn="1">
          <p15:clr>
            <a:srgbClr val="A4A3A4"/>
          </p15:clr>
        </p15:guide>
        <p15:guide id="2" pos="2189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>
      <p:cViewPr>
        <p:scale>
          <a:sx n="120" d="100"/>
          <a:sy n="120" d="100"/>
        </p:scale>
        <p:origin x="174" y="24"/>
      </p:cViewPr>
      <p:guideLst>
        <p:guide orient="horz" pos="2160"/>
        <p:guide orient="horz" pos="1056"/>
        <p:guide orient="horz" pos="274"/>
        <p:guide orient="horz" pos="3840"/>
        <p:guide pos="3839"/>
        <p:guide pos="6911"/>
        <p:guide pos="767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howGuides="1">
      <p:cViewPr varScale="1">
        <p:scale>
          <a:sx n="83" d="100"/>
          <a:sy n="83" d="100"/>
        </p:scale>
        <p:origin x="3108" y="72"/>
      </p:cViewPr>
      <p:guideLst>
        <p:guide orient="horz" pos="2909"/>
        <p:guide pos="2189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5" Type="http://schemas.openxmlformats.org/officeDocument/2006/relationships/slide" Target="slides/slide3.xml"/><Relationship Id="rId61" Type="http://schemas.openxmlformats.org/officeDocument/2006/relationships/presProps" Target="presProp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11699" cy="461804"/>
          </a:xfrm>
          <a:prstGeom prst="rect">
            <a:avLst/>
          </a:prstGeom>
        </p:spPr>
        <p:txBody>
          <a:bodyPr vert="horz" lIns="92492" tIns="46246" rIns="92492" bIns="46246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36768" y="0"/>
            <a:ext cx="3011699" cy="461804"/>
          </a:xfrm>
          <a:prstGeom prst="rect">
            <a:avLst/>
          </a:prstGeom>
        </p:spPr>
        <p:txBody>
          <a:bodyPr vert="horz" lIns="92492" tIns="46246" rIns="92492" bIns="46246" rtlCol="0"/>
          <a:lstStyle>
            <a:lvl1pPr algn="r">
              <a:defRPr sz="1200"/>
            </a:lvl1pPr>
          </a:lstStyle>
          <a:p>
            <a:fld id="{30E6E22E-288A-414B-A8DE-E4DBD03D5FC0}" type="datetimeFigureOut">
              <a:rPr lang="en-US"/>
              <a:t>4/18/2016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72668"/>
            <a:ext cx="3011699" cy="461804"/>
          </a:xfrm>
          <a:prstGeom prst="rect">
            <a:avLst/>
          </a:prstGeom>
        </p:spPr>
        <p:txBody>
          <a:bodyPr vert="horz" lIns="92492" tIns="46246" rIns="92492" bIns="46246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36768" y="8772668"/>
            <a:ext cx="3011699" cy="461804"/>
          </a:xfrm>
          <a:prstGeom prst="rect">
            <a:avLst/>
          </a:prstGeom>
        </p:spPr>
        <p:txBody>
          <a:bodyPr vert="horz" lIns="92492" tIns="46246" rIns="92492" bIns="46246" rtlCol="0" anchor="b"/>
          <a:lstStyle>
            <a:lvl1pPr algn="r">
              <a:defRPr sz="1200"/>
            </a:lvl1pPr>
          </a:lstStyle>
          <a:p>
            <a:fld id="{01114579-D02A-4B51-B5DF-8EC449F77AC7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6812638"/>
      </p:ext>
    </p:extLst>
  </p:cSld>
  <p:clrMap bg1="lt1" tx1="dk1" bg2="lt2" tx2="dk2" accent1="accent1" accent2="accent2" accent3="accent3" accent4="accent4" accent5="accent5" accent6="accent6" hlink="hlink" folHlink="folHlink"/>
  <p:hf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11699" cy="461804"/>
          </a:xfrm>
          <a:prstGeom prst="rect">
            <a:avLst/>
          </a:prstGeom>
        </p:spPr>
        <p:txBody>
          <a:bodyPr vert="horz" lIns="92492" tIns="46246" rIns="92492" bIns="46246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36768" y="0"/>
            <a:ext cx="3011699" cy="461804"/>
          </a:xfrm>
          <a:prstGeom prst="rect">
            <a:avLst/>
          </a:prstGeom>
        </p:spPr>
        <p:txBody>
          <a:bodyPr vert="horz" lIns="92492" tIns="46246" rIns="92492" bIns="46246" rtlCol="0"/>
          <a:lstStyle>
            <a:lvl1pPr algn="r">
              <a:defRPr sz="1200"/>
            </a:lvl1pPr>
          </a:lstStyle>
          <a:p>
            <a:fld id="{39A9AE7E-E0F9-4C51-AD9A-F4C3A6E23BBF}" type="datetimeFigureOut">
              <a:rPr lang="en-US"/>
              <a:t>4/18/2016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96875" y="692150"/>
            <a:ext cx="6156325" cy="34639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492" tIns="46246" rIns="92492" bIns="46246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95008" y="4387136"/>
            <a:ext cx="5560060" cy="4156234"/>
          </a:xfrm>
          <a:prstGeom prst="rect">
            <a:avLst/>
          </a:prstGeom>
        </p:spPr>
        <p:txBody>
          <a:bodyPr vert="horz" lIns="92492" tIns="46246" rIns="92492" bIns="46246" rtlCol="0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772668"/>
            <a:ext cx="3011699" cy="461804"/>
          </a:xfrm>
          <a:prstGeom prst="rect">
            <a:avLst/>
          </a:prstGeom>
        </p:spPr>
        <p:txBody>
          <a:bodyPr vert="horz" lIns="92492" tIns="46246" rIns="92492" bIns="46246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36768" y="8772668"/>
            <a:ext cx="3011699" cy="461804"/>
          </a:xfrm>
          <a:prstGeom prst="rect">
            <a:avLst/>
          </a:prstGeom>
        </p:spPr>
        <p:txBody>
          <a:bodyPr vert="horz" lIns="92492" tIns="46246" rIns="92492" bIns="46246" rtlCol="0" anchor="b"/>
          <a:lstStyle>
            <a:lvl1pPr algn="r">
              <a:defRPr sz="1200"/>
            </a:lvl1pPr>
          </a:lstStyle>
          <a:p>
            <a:fld id="{C6074690-7256-4BB9-AC0F-97AEAE8CDEC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7426109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074690-7256-4BB9-AC0F-97AEAE8CDEC2}" type="slidenum">
              <a:rPr lang="en-US" smtClean="0"/>
              <a:t>1</a:t>
            </a:fld>
            <a:endParaRPr lang="en-US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0324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 Diagonal Corner Rectangle 5" title="Picture placeholder frame"/>
          <p:cNvSpPr/>
          <p:nvPr/>
        </p:nvSpPr>
        <p:spPr>
          <a:xfrm>
            <a:off x="1065212" y="2387600"/>
            <a:ext cx="2416000" cy="3098800"/>
          </a:xfrm>
          <a:prstGeom prst="round2DiagRect">
            <a:avLst/>
          </a:prstGeom>
          <a:noFill/>
          <a:ln w="12700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7" name="Picture Placeholder 2" title="Picture placeholder"/>
          <p:cNvSpPr>
            <a:spLocks noGrp="1"/>
          </p:cNvSpPr>
          <p:nvPr>
            <p:ph type="pic" idx="10"/>
          </p:nvPr>
        </p:nvSpPr>
        <p:spPr>
          <a:xfrm>
            <a:off x="1164067" y="2476137"/>
            <a:ext cx="2218290" cy="2921726"/>
          </a:xfrm>
          <a:prstGeom prst="round2DiagRect">
            <a:avLst/>
          </a:prstGeom>
          <a:solidFill>
            <a:schemeClr val="bg2"/>
          </a:solidFill>
        </p:spPr>
        <p:txBody>
          <a:bodyPr tIns="91440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74DBCE57-6706-465D-AB4B-DDA564AF11BF}" type="datetime1">
              <a:rPr lang="en-US" smtClean="0"/>
              <a:t>4/18/2016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pl-PL" smtClean="0"/>
              <a:t>CS586 by Dr Bogdan Korel @ IIT</a:t>
            </a:r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36198" y="4266723"/>
            <a:ext cx="7075836" cy="991077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32212" y="2514603"/>
            <a:ext cx="7079821" cy="1625599"/>
          </a:xfrm>
        </p:spPr>
        <p:txBody>
          <a:bodyPr>
            <a:normAutofit/>
          </a:bodyPr>
          <a:lstStyle>
            <a:lvl1pPr algn="l">
              <a:lnSpc>
                <a:spcPct val="90000"/>
              </a:lnSpc>
              <a:defRPr sz="480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024392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0" orient="horz" pos="2160" userDrawn="1">
          <p15:clr>
            <a:srgbClr val="FBAE40"/>
          </p15:clr>
        </p15:guide>
        <p15:guide id="1" pos="3839" userDrawn="1">
          <p15:clr>
            <a:srgbClr val="FBAE40"/>
          </p15:clr>
        </p15:guide>
        <p15:guide id="2" pos="863" userDrawn="1">
          <p15:clr>
            <a:srgbClr val="FBAE40"/>
          </p15:clr>
        </p15:guide>
        <p15:guide id="3" pos="6815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16B23-C1A9-4BC7-9D5C-A89BFC0DC323}" type="datetime1">
              <a:rPr lang="en-US" smtClean="0"/>
              <a:t>4/18/2016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smtClean="0"/>
              <a:t>CS586 by Dr Bogdan Korel @ IIT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ound Diagonal Corner Rectangle 7" title="Picture placeholder frame"/>
          <p:cNvSpPr/>
          <p:nvPr/>
        </p:nvSpPr>
        <p:spPr>
          <a:xfrm>
            <a:off x="7642992" y="1803400"/>
            <a:ext cx="3326951" cy="4267200"/>
          </a:xfrm>
          <a:prstGeom prst="round2DiagRect">
            <a:avLst/>
          </a:prstGeom>
          <a:noFill/>
          <a:ln w="12700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3" name="Picture Placeholder 2" title="Picture placeholder"/>
          <p:cNvSpPr>
            <a:spLocks noGrp="1"/>
          </p:cNvSpPr>
          <p:nvPr>
            <p:ph type="pic" idx="1"/>
          </p:nvPr>
        </p:nvSpPr>
        <p:spPr>
          <a:xfrm>
            <a:off x="7795393" y="1925320"/>
            <a:ext cx="3054694" cy="4023360"/>
          </a:xfrm>
          <a:prstGeom prst="round2DiagRect">
            <a:avLst/>
          </a:prstGeom>
          <a:solidFill>
            <a:schemeClr val="bg2"/>
          </a:solidFill>
        </p:spPr>
        <p:txBody>
          <a:bodyPr tIns="91440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218882" y="1803400"/>
            <a:ext cx="5866130" cy="4267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8883" y="431800"/>
            <a:ext cx="9751060" cy="1168400"/>
          </a:xfrm>
        </p:spPr>
        <p:txBody>
          <a:bodyPr anchor="b">
            <a:normAutofit/>
          </a:bodyPr>
          <a:lstStyle>
            <a:lvl1pPr algn="l">
              <a:defRPr sz="32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853756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790A1-DAD4-47D0-AD05-E5A99274A7EF}" type="datetime1">
              <a:rPr lang="en-US" smtClean="0"/>
              <a:t>4/18/2016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smtClean="0"/>
              <a:t>CS586 by Dr Bogdan Korel @ IIT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059511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4C5CD1-287D-4326-A7CD-900CDD1CA139}" type="datetime1">
              <a:rPr lang="en-US" smtClean="0"/>
              <a:t>4/18/2016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smtClean="0"/>
              <a:t>CS586 by Dr Bogdan Korel @ IIT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7613" y="434975"/>
            <a:ext cx="8413750" cy="5661025"/>
          </a:xfrm>
        </p:spPr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834563" y="434975"/>
            <a:ext cx="1168400" cy="56610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538576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7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8819CB0D-B8B0-4732-80B7-8E200A132E0D}" type="datetime1">
              <a:rPr lang="en-US" smtClean="0"/>
              <a:t>4/18/2016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pl-PL" smtClean="0"/>
              <a:t>CS586 by Dr Bogdan Korel @ IIT</a:t>
            </a:r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Round Diagonal Corner Rectangle 5" title="Picture placeholder frame"/>
          <p:cNvSpPr/>
          <p:nvPr/>
        </p:nvSpPr>
        <p:spPr>
          <a:xfrm>
            <a:off x="1065212" y="2387600"/>
            <a:ext cx="2416000" cy="3098800"/>
          </a:xfrm>
          <a:prstGeom prst="round2DiagRect">
            <a:avLst/>
          </a:prstGeom>
          <a:noFill/>
          <a:ln w="12700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7" name="Picture Placeholder 2" title="Picture placeholder"/>
          <p:cNvSpPr>
            <a:spLocks noGrp="1"/>
          </p:cNvSpPr>
          <p:nvPr>
            <p:ph type="pic" idx="10"/>
          </p:nvPr>
        </p:nvSpPr>
        <p:spPr>
          <a:xfrm>
            <a:off x="1164067" y="2476137"/>
            <a:ext cx="2218290" cy="2921726"/>
          </a:xfrm>
          <a:prstGeom prst="round2DiagRect">
            <a:avLst/>
          </a:prstGeom>
          <a:solidFill>
            <a:schemeClr val="bg2"/>
          </a:solidFill>
        </p:spPr>
        <p:txBody>
          <a:bodyPr tIns="91440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36198" y="4266723"/>
            <a:ext cx="7075836" cy="991077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32212" y="2514603"/>
            <a:ext cx="7079821" cy="1625599"/>
          </a:xfrm>
        </p:spPr>
        <p:txBody>
          <a:bodyPr>
            <a:normAutofit/>
          </a:bodyPr>
          <a:lstStyle>
            <a:lvl1pPr algn="l">
              <a:lnSpc>
                <a:spcPct val="90000"/>
              </a:lnSpc>
              <a:defRPr sz="480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1" name="Round Diagonal Corner Rectangle 10" title="Picture placeholder frame"/>
          <p:cNvSpPr/>
          <p:nvPr userDrawn="1"/>
        </p:nvSpPr>
        <p:spPr>
          <a:xfrm>
            <a:off x="1065212" y="2387600"/>
            <a:ext cx="2416000" cy="3098800"/>
          </a:xfrm>
          <a:prstGeom prst="round2DiagRect">
            <a:avLst/>
          </a:prstGeom>
          <a:noFill/>
          <a:ln w="12700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</p:spTree>
    <p:extLst>
      <p:ext uri="{BB962C8B-B14F-4D97-AF65-F5344CB8AC3E}">
        <p14:creationId xmlns:p14="http://schemas.microsoft.com/office/powerpoint/2010/main" val="2921819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0" orient="horz" pos="2160" userDrawn="1">
          <p15:clr>
            <a:srgbClr val="FBAE40"/>
          </p15:clr>
        </p15:guide>
        <p15:guide id="1" pos="3839" userDrawn="1">
          <p15:clr>
            <a:srgbClr val="FBAE40"/>
          </p15:clr>
        </p15:guide>
        <p15:guide id="2" pos="863" userDrawn="1">
          <p15:clr>
            <a:srgbClr val="FBAE40"/>
          </p15:clr>
        </p15:guide>
        <p15:guide id="3" pos="6815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7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72443528-EEA3-4C7A-934A-1BF68CEEF753}" type="datetime1">
              <a:rPr lang="en-US" smtClean="0"/>
              <a:t>4/18/2016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pl-PL" smtClean="0"/>
              <a:t>CS586 by Dr Bogdan Korel @ IIT</a:t>
            </a:r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Round Diagonal Corner Rectangle 5" title="Picture placeholder frame"/>
          <p:cNvSpPr/>
          <p:nvPr userDrawn="1"/>
        </p:nvSpPr>
        <p:spPr>
          <a:xfrm>
            <a:off x="1065212" y="2387600"/>
            <a:ext cx="2416000" cy="3098800"/>
          </a:xfrm>
          <a:prstGeom prst="round2DiagRect">
            <a:avLst/>
          </a:prstGeom>
          <a:noFill/>
          <a:ln w="12700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7" name="Picture Placeholder 2" title="Picture placeholder"/>
          <p:cNvSpPr>
            <a:spLocks noGrp="1"/>
          </p:cNvSpPr>
          <p:nvPr>
            <p:ph type="pic" idx="10"/>
          </p:nvPr>
        </p:nvSpPr>
        <p:spPr>
          <a:xfrm>
            <a:off x="1164067" y="2476137"/>
            <a:ext cx="2218290" cy="2921726"/>
          </a:xfrm>
          <a:prstGeom prst="round2DiagRect">
            <a:avLst/>
          </a:prstGeom>
          <a:solidFill>
            <a:schemeClr val="bg2"/>
          </a:solidFill>
        </p:spPr>
        <p:txBody>
          <a:bodyPr tIns="91440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36198" y="4266723"/>
            <a:ext cx="7075836" cy="991077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32212" y="2514603"/>
            <a:ext cx="7079821" cy="1625599"/>
          </a:xfrm>
        </p:spPr>
        <p:txBody>
          <a:bodyPr>
            <a:normAutofit/>
          </a:bodyPr>
          <a:lstStyle>
            <a:lvl1pPr algn="l">
              <a:lnSpc>
                <a:spcPct val="90000"/>
              </a:lnSpc>
              <a:defRPr sz="480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098788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0" orient="horz" pos="2160" userDrawn="1">
          <p15:clr>
            <a:srgbClr val="FBAE40"/>
          </p15:clr>
        </p15:guide>
        <p15:guide id="1" pos="3839" userDrawn="1">
          <p15:clr>
            <a:srgbClr val="FBAE40"/>
          </p15:clr>
        </p15:guide>
        <p15:guide id="2" pos="863" userDrawn="1">
          <p15:clr>
            <a:srgbClr val="FBAE40"/>
          </p15:clr>
        </p15:guide>
        <p15:guide id="3" pos="6815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3E674-5554-43EB-B77A-0B35E2F624CC}" type="datetime1">
              <a:rPr lang="en-US" smtClean="0"/>
              <a:t>4/18/2016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smtClean="0"/>
              <a:t>CS586 by Dr Bogdan Korel @ IIT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355845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A930D-4218-483A-A64B-BD69A94B8C15}" type="datetime1">
              <a:rPr lang="en-US" smtClean="0"/>
              <a:t>4/18/2016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smtClean="0"/>
              <a:t>CS586 by Dr Bogdan Korel @ IIT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3" name="Group 12"/>
          <p:cNvGrpSpPr/>
          <p:nvPr/>
        </p:nvGrpSpPr>
        <p:grpSpPr>
          <a:xfrm>
            <a:off x="3273781" y="3475736"/>
            <a:ext cx="5641265" cy="54864"/>
            <a:chOff x="2455975" y="2588441"/>
            <a:chExt cx="4232051" cy="41148"/>
          </a:xfrm>
        </p:grpSpPr>
        <p:sp>
          <p:nvSpPr>
            <p:cNvPr id="14" name="Oval 13"/>
            <p:cNvSpPr/>
            <p:nvPr/>
          </p:nvSpPr>
          <p:spPr>
            <a:xfrm>
              <a:off x="6642306" y="2588441"/>
              <a:ext cx="45720" cy="41148"/>
            </a:xfrm>
            <a:prstGeom prst="ellipse">
              <a:avLst/>
            </a:prstGeom>
            <a:solidFill>
              <a:schemeClr val="tx1"/>
            </a:solidFill>
            <a:ln w="2642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15" name="Oval 14"/>
            <p:cNvSpPr/>
            <p:nvPr/>
          </p:nvSpPr>
          <p:spPr>
            <a:xfrm>
              <a:off x="2455975" y="2588441"/>
              <a:ext cx="45720" cy="41148"/>
            </a:xfrm>
            <a:prstGeom prst="ellipse">
              <a:avLst/>
            </a:prstGeom>
            <a:solidFill>
              <a:schemeClr val="tx1"/>
            </a:solidFill>
            <a:ln w="2642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2563229" y="2594391"/>
              <a:ext cx="4023360" cy="29249"/>
              <a:chOff x="2550323" y="3458731"/>
              <a:chExt cx="4023360" cy="38998"/>
            </a:xfrm>
          </p:grpSpPr>
          <p:cxnSp>
            <p:nvCxnSpPr>
              <p:cNvPr id="17" name="Straight Connector 16"/>
              <p:cNvCxnSpPr/>
              <p:nvPr/>
            </p:nvCxnSpPr>
            <p:spPr>
              <a:xfrm>
                <a:off x="2550323" y="3458731"/>
                <a:ext cx="4023360" cy="0"/>
              </a:xfrm>
              <a:prstGeom prst="line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</a:ln>
              <a:effectLst/>
            </p:spPr>
          </p:cxnSp>
          <p:cxnSp>
            <p:nvCxnSpPr>
              <p:cNvPr id="18" name="Straight Connector 17"/>
              <p:cNvCxnSpPr/>
              <p:nvPr/>
            </p:nvCxnSpPr>
            <p:spPr>
              <a:xfrm>
                <a:off x="2550323" y="3497729"/>
                <a:ext cx="4023360" cy="0"/>
              </a:xfrm>
              <a:prstGeom prst="line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</a:ln>
              <a:effectLst/>
            </p:spPr>
          </p:cxnSp>
        </p:grp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2030" y="3733800"/>
            <a:ext cx="9344765" cy="1219200"/>
          </a:xfrm>
        </p:spPr>
        <p:txBody>
          <a:bodyPr anchor="t"/>
          <a:lstStyle>
            <a:lvl1pPr marL="0" indent="0" algn="ctr">
              <a:spcBef>
                <a:spcPts val="0"/>
              </a:spcBef>
              <a:buNone/>
              <a:defRPr sz="20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2030" y="990599"/>
            <a:ext cx="9344765" cy="2235203"/>
          </a:xfrm>
        </p:spPr>
        <p:txBody>
          <a:bodyPr anchor="b">
            <a:normAutofit/>
          </a:bodyPr>
          <a:lstStyle>
            <a:lvl1pPr algn="ctr">
              <a:lnSpc>
                <a:spcPct val="90000"/>
              </a:lnSpc>
              <a:defRPr sz="4800" b="0" cap="none" baseline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769111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5986" y="1803400"/>
            <a:ext cx="4773956" cy="42672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 baseline="0"/>
            </a:lvl8pPr>
            <a:lvl9pPr>
              <a:defRPr sz="1800" baseline="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7D73B-7A1B-4613-852F-2F18C64700C4}" type="datetime1">
              <a:rPr lang="en-US" smtClean="0"/>
              <a:t>4/18/2016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smtClean="0"/>
              <a:t>CS586 by Dr Bogdan Korel @ IIT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18883" y="1803400"/>
            <a:ext cx="4773956" cy="42672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512940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05A200-8E0C-4E44-9C16-88E1C240F503}" type="datetime1">
              <a:rPr lang="en-US" smtClean="0"/>
              <a:t>4/18/2016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smtClean="0"/>
              <a:t>CS586 by Dr Bogdan Korel @ IIT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5986" y="2514600"/>
            <a:ext cx="4773956" cy="3556000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0049" y="1803400"/>
            <a:ext cx="4769806" cy="711200"/>
          </a:xfrm>
        </p:spPr>
        <p:txBody>
          <a:bodyPr anchor="ctr"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18883" y="2514600"/>
            <a:ext cx="4773956" cy="3556000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2945" y="1803400"/>
            <a:ext cx="4769806" cy="711200"/>
          </a:xfrm>
        </p:spPr>
        <p:txBody>
          <a:bodyPr anchor="ctr"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937328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97392-3C6E-4770-B7E6-C5A382B4D385}" type="datetime1">
              <a:rPr lang="en-US" smtClean="0"/>
              <a:t>4/18/2016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smtClean="0"/>
              <a:t>CS586 by Dr Bogdan Korel @ IIT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484511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20C1B-41A5-447F-99F8-0A6B612D985C}" type="datetime1">
              <a:rPr lang="en-US" smtClean="0"/>
              <a:t>4/18/2016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smtClean="0"/>
              <a:t>CS586 by Dr Bogdan Korel @ IIT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995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1DE3C-0ABD-4A16-9DC7-0BAEB561482B}" type="datetime1">
              <a:rPr lang="en-US" smtClean="0"/>
              <a:t>4/18/2016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smtClean="0"/>
              <a:t>CS586 by Dr Bogdan Korel @ IIT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25883" y="1803400"/>
            <a:ext cx="2844060" cy="4267201"/>
          </a:xfrm>
        </p:spPr>
        <p:txBody>
          <a:bodyPr>
            <a:normAutofit/>
          </a:bodyPr>
          <a:lstStyle>
            <a:lvl1pPr marL="0" indent="0">
              <a:spcBef>
                <a:spcPts val="1600"/>
              </a:spcBef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8883" y="1803400"/>
            <a:ext cx="6602281" cy="4267201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 baseline="0"/>
            </a:lvl8pPr>
            <a:lvl9pPr>
              <a:defRPr sz="1600" baseline="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8883" y="431800"/>
            <a:ext cx="9751060" cy="1168400"/>
          </a:xfrm>
        </p:spPr>
        <p:txBody>
          <a:bodyPr anchor="b">
            <a:normAutofit/>
          </a:bodyPr>
          <a:lstStyle>
            <a:lvl1pPr algn="l">
              <a:defRPr sz="32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490940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0B60A-38A2-44DF-8499-F830D6424418}" type="datetime1">
              <a:rPr lang="en-US" smtClean="0"/>
              <a:t>4/18/2016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smtClean="0"/>
              <a:t>CS586 by Dr Bogdan Korel @ IIT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ound Diagonal Corner Rectangle 7" title="Picture placeholder frame"/>
          <p:cNvSpPr/>
          <p:nvPr/>
        </p:nvSpPr>
        <p:spPr>
          <a:xfrm>
            <a:off x="1218883" y="1803400"/>
            <a:ext cx="6602280" cy="4267200"/>
          </a:xfrm>
          <a:prstGeom prst="round2DiagRect">
            <a:avLst/>
          </a:prstGeom>
          <a:noFill/>
          <a:ln w="12700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3" name="Picture Placeholder 2" title="Picture placeholder"/>
          <p:cNvSpPr>
            <a:spLocks noGrp="1"/>
          </p:cNvSpPr>
          <p:nvPr>
            <p:ph type="pic" idx="1"/>
          </p:nvPr>
        </p:nvSpPr>
        <p:spPr>
          <a:xfrm>
            <a:off x="1338739" y="1925320"/>
            <a:ext cx="6362567" cy="4023360"/>
          </a:xfrm>
          <a:prstGeom prst="round2DiagRect">
            <a:avLst/>
          </a:prstGeom>
          <a:solidFill>
            <a:schemeClr val="bg2"/>
          </a:solidFill>
        </p:spPr>
        <p:txBody>
          <a:bodyPr tIns="91440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25883" y="1803401"/>
            <a:ext cx="2844060" cy="4165600"/>
          </a:xfrm>
        </p:spPr>
        <p:txBody>
          <a:bodyPr>
            <a:normAutofit/>
          </a:bodyPr>
          <a:lstStyle>
            <a:lvl1pPr marL="0" indent="0">
              <a:spcBef>
                <a:spcPts val="1600"/>
              </a:spcBef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8883" y="431800"/>
            <a:ext cx="9751060" cy="1168400"/>
          </a:xfrm>
        </p:spPr>
        <p:txBody>
          <a:bodyPr anchor="b">
            <a:normAutofit/>
          </a:bodyPr>
          <a:lstStyle>
            <a:lvl1pPr algn="l">
              <a:defRPr sz="32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011640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ltGray"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/>
          <p:cNvSpPr/>
          <p:nvPr/>
        </p:nvSpPr>
        <p:spPr>
          <a:xfrm>
            <a:off x="304721" y="301752"/>
            <a:ext cx="11579384" cy="6254496"/>
          </a:xfrm>
          <a:prstGeom prst="roundRect">
            <a:avLst>
              <a:gd name="adj" fmla="val 2341"/>
            </a:avLst>
          </a:prstGeom>
          <a:solidFill>
            <a:srgbClr val="FFFFFF"/>
          </a:solidFill>
          <a:ln>
            <a:solidFill>
              <a:schemeClr val="tx2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6898" y="6172200"/>
            <a:ext cx="1218883" cy="304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ED43ACDF-43F9-4DF5-95FD-645C52BCDC89}" type="datetime1">
              <a:rPr lang="en-US" smtClean="0"/>
              <a:t>4/18/2016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18882" y="6172200"/>
            <a:ext cx="7414870" cy="304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r>
              <a:rPr lang="pl-PL" smtClean="0"/>
              <a:t>CS586 by Dr Bogdan Korel @ IIT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58928" y="6172200"/>
            <a:ext cx="711015" cy="304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8883" y="1803400"/>
            <a:ext cx="9751060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18883" y="431800"/>
            <a:ext cx="9751060" cy="11684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2672394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6" r:id="rId1"/>
    <p:sldLayoutId id="2147483797" r:id="rId2"/>
    <p:sldLayoutId id="2147483798" r:id="rId3"/>
    <p:sldLayoutId id="2147483799" r:id="rId4"/>
    <p:sldLayoutId id="2147483800" r:id="rId5"/>
    <p:sldLayoutId id="2147483801" r:id="rId6"/>
    <p:sldLayoutId id="2147483802" r:id="rId7"/>
    <p:sldLayoutId id="2147483803" r:id="rId8"/>
    <p:sldLayoutId id="2147483804" r:id="rId9"/>
    <p:sldLayoutId id="2147483805" r:id="rId10"/>
    <p:sldLayoutId id="2147483806" r:id="rId11"/>
    <p:sldLayoutId id="2147483807" r:id="rId12"/>
    <p:sldLayoutId id="2147483808" r:id="rId13"/>
    <p:sldLayoutId id="2147483770" r:id="rId1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spcBef>
          <a:spcPct val="0"/>
        </a:spcBef>
        <a:buNone/>
        <a:defRPr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46888" indent="-246888" algn="l" defTabSz="914400" rtl="0" eaLnBrk="1" latinLnBrk="0" hangingPunct="1">
        <a:lnSpc>
          <a:spcPct val="90000"/>
        </a:lnSpc>
        <a:spcBef>
          <a:spcPts val="1800"/>
        </a:spcBef>
        <a:buClr>
          <a:schemeClr val="tx1"/>
        </a:buClr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46888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50392" indent="-246888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152144" indent="-246888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453896" indent="-246888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755648" indent="-246888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057400" indent="-246888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359152" indent="-246888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660904" indent="-246888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jyan31@hawk.iit.edu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2" Type="http://schemas.openxmlformats.org/officeDocument/2006/relationships/slide" Target="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w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wm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wm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w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wm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wm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wm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wm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wm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wm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wm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 title="Picture placeholder"/>
          <p:cNvSpPr>
            <a:spLocks noGrp="1"/>
          </p:cNvSpPr>
          <p:nvPr>
            <p:ph type="pic" idx="10"/>
          </p:nvPr>
        </p:nvSpPr>
        <p:spPr/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“When you are willing to make sacrifices for a great cause, you will never be alone.”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CS 586 Project Report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370013" y="434975"/>
            <a:ext cx="3124200" cy="1421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dirty="0" smtClean="0">
                <a:solidFill>
                  <a:schemeClr val="tx2"/>
                </a:solidFill>
              </a:rPr>
              <a:t>Jiaqi Yan</a:t>
            </a:r>
            <a:endParaRPr lang="en-US" sz="2400" dirty="0">
              <a:solidFill>
                <a:schemeClr val="tx2"/>
              </a:solidFill>
            </a:endParaRPr>
          </a:p>
          <a:p>
            <a:pPr>
              <a:lnSpc>
                <a:spcPct val="90000"/>
              </a:lnSpc>
            </a:pPr>
            <a:r>
              <a:rPr lang="en-US" sz="2400" dirty="0" smtClean="0">
                <a:solidFill>
                  <a:schemeClr val="tx2"/>
                </a:solidFill>
                <a:hlinkClick r:id="rId3"/>
              </a:rPr>
              <a:t>jyan31@hawk.iit.edu</a:t>
            </a:r>
            <a:endParaRPr lang="en-US" sz="2400" dirty="0" smtClean="0">
              <a:solidFill>
                <a:schemeClr val="tx2"/>
              </a:solidFill>
            </a:endParaRPr>
          </a:p>
          <a:p>
            <a:pPr>
              <a:lnSpc>
                <a:spcPct val="90000"/>
              </a:lnSpc>
            </a:pPr>
            <a:r>
              <a:rPr lang="en-US" sz="2400" dirty="0" smtClean="0">
                <a:solidFill>
                  <a:schemeClr val="tx2"/>
                </a:solidFill>
              </a:rPr>
              <a:t>A20321362</a:t>
            </a:r>
          </a:p>
          <a:p>
            <a:pPr>
              <a:lnSpc>
                <a:spcPct val="90000"/>
              </a:lnSpc>
            </a:pPr>
            <a:r>
              <a:rPr lang="en-US" sz="2400" dirty="0" smtClean="0">
                <a:solidFill>
                  <a:schemeClr val="tx2"/>
                </a:solidFill>
              </a:rPr>
              <a:t>Spring 2016</a:t>
            </a:r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pl-PL" smtClean="0"/>
              <a:t>CS586 by Dr Bogdan Korel @ IIT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543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smtClean="0"/>
              <a:t>CS586 by Dr Bogdan Korel @ IIT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5612" y="863600"/>
            <a:ext cx="10590531" cy="286677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2000" i="1" dirty="0" smtClean="0"/>
              <a:t>Purpose, Attributes and Operations for State Pattern involved classes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79412" y="381000"/>
            <a:ext cx="9751060" cy="482600"/>
          </a:xfrm>
        </p:spPr>
        <p:txBody>
          <a:bodyPr anchor="t">
            <a:normAutofit/>
          </a:bodyPr>
          <a:lstStyle/>
          <a:p>
            <a:r>
              <a:rPr lang="en-US" sz="2400" dirty="0" smtClean="0"/>
              <a:t>3. State Pattern</a:t>
            </a:r>
            <a:endParaRPr lang="en-US" sz="2400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48194"/>
              </p:ext>
            </p:extLst>
          </p:nvPr>
        </p:nvGraphicFramePr>
        <p:xfrm>
          <a:off x="379412" y="1150277"/>
          <a:ext cx="11439826" cy="429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10026"/>
                <a:gridCol w="3962400"/>
                <a:gridCol w="1600200"/>
                <a:gridCol w="4267200"/>
              </a:tblGrid>
              <a:tr h="221323">
                <a:tc gridSpan="4">
                  <a:txBody>
                    <a:bodyPr/>
                    <a:lstStyle/>
                    <a:p>
                      <a:r>
                        <a:rPr lang="en-US" sz="1200" b="0" dirty="0" smtClean="0"/>
                        <a:t>Class: State</a:t>
                      </a:r>
                      <a:endParaRPr lang="en-US" sz="1200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Purpose</a:t>
                      </a:r>
                      <a:endParaRPr lang="en-US" sz="1200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en-US" sz="1200" dirty="0" smtClean="0"/>
                        <a:t>Group</a:t>
                      </a:r>
                      <a:r>
                        <a:rPr lang="en-US" sz="1200" baseline="0" dirty="0" smtClean="0"/>
                        <a:t> all states appeared in the EFSM; define and provide default implementation of all event handler, e.g. do </a:t>
                      </a:r>
                      <a:r>
                        <a:rPr lang="en-US" sz="1200" b="1" baseline="0" dirty="0" smtClean="0"/>
                        <a:t>NOTHING</a:t>
                      </a:r>
                      <a:endParaRPr lang="en-US" sz="1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Member</a:t>
                      </a:r>
                      <a:r>
                        <a:rPr lang="en-US" sz="1200" baseline="0" dirty="0" smtClean="0"/>
                        <a:t> variables</a:t>
                      </a:r>
                      <a:endParaRPr lang="en-US" sz="1200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en-US" sz="1200" i="1" dirty="0" smtClean="0"/>
                        <a:t>context</a:t>
                      </a:r>
                      <a:r>
                        <a:rPr lang="en-US" sz="1200" dirty="0" smtClean="0"/>
                        <a:t>: pointer</a:t>
                      </a:r>
                      <a:r>
                        <a:rPr lang="en-US" sz="1200" baseline="0" dirty="0" smtClean="0"/>
                        <a:t> to the EFSM’s context, e.g. a </a:t>
                      </a:r>
                      <a:r>
                        <a:rPr lang="en-US" sz="1200" baseline="0" dirty="0" err="1" smtClean="0"/>
                        <a:t>ModelDrivenArch</a:t>
                      </a:r>
                      <a:r>
                        <a:rPr lang="en-US" sz="1200" baseline="0" dirty="0" smtClean="0"/>
                        <a:t> instance</a:t>
                      </a:r>
                    </a:p>
                    <a:p>
                      <a:r>
                        <a:rPr lang="en-US" sz="1200" i="1" baseline="0" dirty="0" smtClean="0"/>
                        <a:t>op</a:t>
                      </a:r>
                      <a:r>
                        <a:rPr lang="en-US" sz="1200" baseline="0" dirty="0" smtClean="0"/>
                        <a:t>: pointer to </a:t>
                      </a:r>
                      <a:r>
                        <a:rPr lang="en-US" sz="1200" baseline="0" dirty="0" err="1" smtClean="0"/>
                        <a:t>OutputProcessor</a:t>
                      </a:r>
                      <a:r>
                        <a:rPr lang="en-US" sz="1200" baseline="0" dirty="0" smtClean="0"/>
                        <a:t> instance for issuing action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Constructor</a:t>
                      </a:r>
                      <a:endParaRPr lang="en-US" sz="1200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en-US" sz="1200" dirty="0" err="1" smtClean="0"/>
                        <a:t>Initilize</a:t>
                      </a:r>
                      <a:r>
                        <a:rPr lang="en-US" sz="1200" dirty="0" smtClean="0"/>
                        <a:t> </a:t>
                      </a:r>
                      <a:r>
                        <a:rPr lang="en-US" sz="1200" i="1" dirty="0" smtClean="0"/>
                        <a:t>context</a:t>
                      </a:r>
                      <a:r>
                        <a:rPr lang="en-US" sz="1200" dirty="0" smtClean="0"/>
                        <a:t> and </a:t>
                      </a:r>
                      <a:r>
                        <a:rPr lang="en-US" sz="1200" i="1" dirty="0" smtClean="0"/>
                        <a:t>op</a:t>
                      </a:r>
                      <a:r>
                        <a:rPr lang="en-US" sz="1200" dirty="0" smtClean="0"/>
                        <a:t> with provided parameters</a:t>
                      </a:r>
                      <a:endParaRPr lang="en-US" sz="1200" i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Destructor</a:t>
                      </a:r>
                      <a:endParaRPr lang="en-US" sz="1200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en-US" sz="1200" dirty="0" smtClean="0"/>
                        <a:t>No need to do anything</a:t>
                      </a:r>
                      <a:endParaRPr lang="en-US" sz="1200" i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open()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Virtual function overridden by subclasses, empty</a:t>
                      </a:r>
                      <a:r>
                        <a:rPr lang="en-US" sz="1200" baseline="0" dirty="0" smtClean="0"/>
                        <a:t> operation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balance()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Virtual function overridden by subclasses, empty</a:t>
                      </a:r>
                      <a:r>
                        <a:rPr lang="en-US" sz="1200" baseline="0" dirty="0" smtClean="0"/>
                        <a:t> operation</a:t>
                      </a:r>
                      <a:endParaRPr lang="en-US" sz="1200" dirty="0"/>
                    </a:p>
                  </a:txBody>
                  <a:tcPr/>
                </a:tc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login()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Virtual function overridden by subclasses, empty</a:t>
                      </a:r>
                      <a:r>
                        <a:rPr lang="en-US" sz="1200" baseline="0" dirty="0" smtClean="0"/>
                        <a:t> operation</a:t>
                      </a:r>
                      <a:endParaRPr lang="en-US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withdraw()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Virtual function overridden by subclasses, empty</a:t>
                      </a:r>
                      <a:r>
                        <a:rPr lang="en-US" sz="1200" baseline="0" dirty="0" smtClean="0"/>
                        <a:t> operation</a:t>
                      </a:r>
                      <a:endParaRPr lang="en-US" sz="1200" dirty="0"/>
                    </a:p>
                  </a:txBody>
                  <a:tcPr/>
                </a:tc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loginFail</a:t>
                      </a:r>
                      <a:r>
                        <a:rPr lang="en-US" sz="1200" dirty="0" smtClean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Virtual function overridden by subclasses, empty</a:t>
                      </a:r>
                      <a:r>
                        <a:rPr lang="en-US" sz="1200" baseline="0" dirty="0" smtClean="0"/>
                        <a:t> operation</a:t>
                      </a:r>
                      <a:endParaRPr lang="en-US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err="1" smtClean="0"/>
                        <a:t>withdrawFail</a:t>
                      </a:r>
                      <a:r>
                        <a:rPr lang="en-US" sz="1200" dirty="0" smtClean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Virtual function overridden by subclasses, empty</a:t>
                      </a:r>
                      <a:r>
                        <a:rPr lang="en-US" sz="1200" baseline="0" dirty="0" smtClean="0"/>
                        <a:t> operation</a:t>
                      </a:r>
                      <a:endParaRPr lang="en-US" sz="1200" dirty="0"/>
                    </a:p>
                  </a:txBody>
                  <a:tcPr/>
                </a:tc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logout(</a:t>
                      </a:r>
                      <a:r>
                        <a:rPr lang="en-US" sz="1200" dirty="0" err="1" smtClean="0"/>
                        <a:t>int</a:t>
                      </a:r>
                      <a:r>
                        <a:rPr lang="en-US" sz="1200" dirty="0" smtClean="0"/>
                        <a:t> max)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Virtual function overridden by subclasses, empty</a:t>
                      </a:r>
                      <a:r>
                        <a:rPr lang="en-US" sz="1200" baseline="0" dirty="0" smtClean="0"/>
                        <a:t> operation</a:t>
                      </a:r>
                      <a:endParaRPr lang="en-US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deposit()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Virtual function overridden by subclasses, empty</a:t>
                      </a:r>
                      <a:r>
                        <a:rPr lang="en-US" sz="1200" baseline="0" dirty="0" smtClean="0"/>
                        <a:t> operation</a:t>
                      </a:r>
                      <a:endParaRPr lang="en-US" sz="1200" dirty="0"/>
                    </a:p>
                  </a:txBody>
                  <a:tcPr/>
                </a:tc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correctPin</a:t>
                      </a:r>
                      <a:r>
                        <a:rPr lang="en-US" sz="1200" dirty="0" smtClean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Virtual function overridden by subclasses, empty</a:t>
                      </a:r>
                      <a:r>
                        <a:rPr lang="en-US" sz="1200" baseline="0" dirty="0" smtClean="0"/>
                        <a:t> operation</a:t>
                      </a:r>
                      <a:endParaRPr lang="en-US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lock()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Virtual function overridden by subclasses, empty</a:t>
                      </a:r>
                      <a:r>
                        <a:rPr lang="en-US" sz="1200" baseline="0" dirty="0" smtClean="0"/>
                        <a:t> operation</a:t>
                      </a:r>
                      <a:endParaRPr lang="en-US" sz="1200" dirty="0"/>
                    </a:p>
                  </a:txBody>
                  <a:tcPr/>
                </a:tc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aboveMin</a:t>
                      </a:r>
                      <a:r>
                        <a:rPr lang="en-US" sz="1200" dirty="0" smtClean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Virtual function overridden by subclasses, empty</a:t>
                      </a:r>
                      <a:r>
                        <a:rPr lang="en-US" sz="1200" baseline="0" dirty="0" smtClean="0"/>
                        <a:t> operation</a:t>
                      </a:r>
                      <a:endParaRPr lang="en-US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err="1" smtClean="0"/>
                        <a:t>lockFail</a:t>
                      </a:r>
                      <a:r>
                        <a:rPr lang="en-US" sz="1200" dirty="0" smtClean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Virtual function overridden by subclasses, empty</a:t>
                      </a:r>
                      <a:r>
                        <a:rPr lang="en-US" sz="1200" baseline="0" dirty="0" smtClean="0"/>
                        <a:t> operation</a:t>
                      </a:r>
                      <a:endParaRPr lang="en-US" sz="1200" dirty="0"/>
                    </a:p>
                  </a:txBody>
                  <a:tcPr/>
                </a:tc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belowMin</a:t>
                      </a:r>
                      <a:r>
                        <a:rPr lang="en-US" sz="1200" dirty="0" smtClean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Virtual function overridden by subclasses, empty</a:t>
                      </a:r>
                      <a:r>
                        <a:rPr lang="en-US" sz="1200" baseline="0" dirty="0" smtClean="0"/>
                        <a:t> operation</a:t>
                      </a:r>
                      <a:endParaRPr lang="en-US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unlock()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Virtual function overridden by subclasses, empty</a:t>
                      </a:r>
                      <a:r>
                        <a:rPr lang="en-US" sz="1200" baseline="0" dirty="0" smtClean="0"/>
                        <a:t> operation</a:t>
                      </a:r>
                      <a:endParaRPr lang="en-US" sz="1200" dirty="0"/>
                    </a:p>
                  </a:txBody>
                  <a:tcPr/>
                </a:tc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suspend()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Virtual function overridden by subclasses, empty</a:t>
                      </a:r>
                      <a:r>
                        <a:rPr lang="en-US" sz="1200" baseline="0" dirty="0" smtClean="0"/>
                        <a:t> operation</a:t>
                      </a:r>
                      <a:endParaRPr lang="en-US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err="1" smtClean="0"/>
                        <a:t>unlockFail</a:t>
                      </a:r>
                      <a:r>
                        <a:rPr lang="en-US" sz="1200" dirty="0" smtClean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Virtual function overridden by subclasses, empty</a:t>
                      </a:r>
                      <a:r>
                        <a:rPr lang="en-US" sz="1200" baseline="0" dirty="0" smtClean="0"/>
                        <a:t> operation</a:t>
                      </a:r>
                      <a:endParaRPr lang="en-US" sz="1200" dirty="0"/>
                    </a:p>
                  </a:txBody>
                  <a:tcPr/>
                </a:tc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activate()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Virtual function overridden by subclasses, empty</a:t>
                      </a:r>
                      <a:r>
                        <a:rPr lang="en-US" sz="1200" baseline="0" dirty="0" smtClean="0"/>
                        <a:t> operation</a:t>
                      </a:r>
                      <a:endParaRPr lang="en-US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close()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Virtual function overridden by subclasses, empty</a:t>
                      </a:r>
                      <a:r>
                        <a:rPr lang="en-US" sz="1200" baseline="0" dirty="0" smtClean="0"/>
                        <a:t> operation</a:t>
                      </a:r>
                      <a:endParaRPr lang="en-US" sz="1200" dirty="0"/>
                    </a:p>
                  </a:txBody>
                  <a:tcPr/>
                </a:tc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incorrectPin</a:t>
                      </a:r>
                      <a:r>
                        <a:rPr lang="en-US" sz="1200" dirty="0" smtClean="0"/>
                        <a:t>(</a:t>
                      </a:r>
                      <a:r>
                        <a:rPr lang="en-US" sz="1200" dirty="0" err="1" smtClean="0"/>
                        <a:t>int</a:t>
                      </a:r>
                      <a:r>
                        <a:rPr lang="en-US" sz="1200" dirty="0" smtClean="0"/>
                        <a:t> max)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Virtual function overridden by subclasses, empty</a:t>
                      </a:r>
                      <a:r>
                        <a:rPr lang="en-US" sz="1200" baseline="0" dirty="0" smtClean="0"/>
                        <a:t> operation</a:t>
                      </a:r>
                      <a:endParaRPr lang="en-US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err="1" smtClean="0"/>
                        <a:t>withdrawBelowMin</a:t>
                      </a:r>
                      <a:r>
                        <a:rPr lang="en-US" sz="1200" dirty="0" smtClean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Virtual function overridden by subclasses, empty</a:t>
                      </a:r>
                      <a:r>
                        <a:rPr lang="en-US" sz="1200" baseline="0" dirty="0" smtClean="0"/>
                        <a:t> operation</a:t>
                      </a:r>
                      <a:endParaRPr lang="en-US" sz="12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42010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smtClean="0"/>
              <a:t>CS586 by Dr Bogdan Korel @ IIT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5612" y="863600"/>
            <a:ext cx="10590531" cy="286677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2000" i="1" dirty="0" smtClean="0"/>
              <a:t>Purpose, Attributes and Operations for State Pattern involved classes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79412" y="381000"/>
            <a:ext cx="9751060" cy="482600"/>
          </a:xfrm>
        </p:spPr>
        <p:txBody>
          <a:bodyPr anchor="t">
            <a:normAutofit/>
          </a:bodyPr>
          <a:lstStyle/>
          <a:p>
            <a:r>
              <a:rPr lang="en-US" sz="2400" dirty="0" smtClean="0"/>
              <a:t>3. State Pattern</a:t>
            </a:r>
            <a:endParaRPr lang="en-US" sz="2400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0253442"/>
              </p:ext>
            </p:extLst>
          </p:nvPr>
        </p:nvGraphicFramePr>
        <p:xfrm>
          <a:off x="379412" y="1150277"/>
          <a:ext cx="11430000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2600"/>
                <a:gridCol w="9677400"/>
              </a:tblGrid>
              <a:tr h="221323">
                <a:tc gridSpan="2">
                  <a:txBody>
                    <a:bodyPr/>
                    <a:lstStyle/>
                    <a:p>
                      <a:r>
                        <a:rPr lang="en-US" sz="1200" b="0" dirty="0" smtClean="0"/>
                        <a:t>Class: </a:t>
                      </a:r>
                      <a:r>
                        <a:rPr lang="en-US" sz="1200" b="0" dirty="0" err="1" smtClean="0"/>
                        <a:t>StartState</a:t>
                      </a:r>
                      <a:endParaRPr lang="en-US" sz="1200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Purpose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Represent the</a:t>
                      </a:r>
                      <a:r>
                        <a:rPr lang="en-US" sz="1200" baseline="0" dirty="0" smtClean="0"/>
                        <a:t> Start state in EFSM; handle open event when current state is Start</a:t>
                      </a:r>
                      <a:endParaRPr lang="en-US" sz="1200" b="1" dirty="0"/>
                    </a:p>
                  </a:txBody>
                  <a:tcPr/>
                </a:tc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Member</a:t>
                      </a:r>
                      <a:r>
                        <a:rPr lang="en-US" sz="1200" baseline="0" dirty="0" smtClean="0"/>
                        <a:t> variables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aseline="0" dirty="0" smtClean="0"/>
                        <a:t>Inherit </a:t>
                      </a:r>
                      <a:r>
                        <a:rPr lang="en-US" sz="1200" i="1" baseline="0" dirty="0" smtClean="0"/>
                        <a:t>context</a:t>
                      </a:r>
                      <a:r>
                        <a:rPr lang="en-US" sz="1200" baseline="0" dirty="0" smtClean="0"/>
                        <a:t> and </a:t>
                      </a:r>
                      <a:r>
                        <a:rPr lang="en-US" sz="1200" i="1" baseline="0" dirty="0" smtClean="0"/>
                        <a:t>op</a:t>
                      </a:r>
                      <a:r>
                        <a:rPr lang="en-US" sz="1200" baseline="0" dirty="0" smtClean="0"/>
                        <a:t> from base class State</a:t>
                      </a:r>
                    </a:p>
                  </a:txBody>
                  <a:tcPr/>
                </a:tc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open()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Change</a:t>
                      </a:r>
                      <a:r>
                        <a:rPr lang="en-US" sz="1200" baseline="0" dirty="0" smtClean="0"/>
                        <a:t> </a:t>
                      </a:r>
                      <a:r>
                        <a:rPr lang="en-US" sz="1200" i="1" baseline="0" dirty="0" smtClean="0"/>
                        <a:t>current</a:t>
                      </a:r>
                      <a:r>
                        <a:rPr lang="en-US" sz="1200" baseline="0" dirty="0" smtClean="0"/>
                        <a:t> to Idle state, issue </a:t>
                      </a:r>
                      <a:r>
                        <a:rPr lang="en-US" sz="1200" baseline="0" dirty="0" err="1" smtClean="0"/>
                        <a:t>StoreData</a:t>
                      </a:r>
                      <a:r>
                        <a:rPr lang="en-US" sz="1200" baseline="0" dirty="0" smtClean="0"/>
                        <a:t> action to </a:t>
                      </a:r>
                      <a:r>
                        <a:rPr lang="en-US" sz="1200" baseline="0" dirty="0" err="1" smtClean="0"/>
                        <a:t>OutputProcessor</a:t>
                      </a:r>
                      <a:r>
                        <a:rPr lang="en-US" sz="1200" baseline="0" dirty="0" smtClean="0"/>
                        <a:t> </a:t>
                      </a:r>
                      <a:r>
                        <a:rPr lang="en-US" sz="1200" i="1" baseline="0" dirty="0" smtClean="0"/>
                        <a:t>op</a:t>
                      </a:r>
                      <a:endParaRPr lang="en-US" sz="1200" i="1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2787238"/>
              </p:ext>
            </p:extLst>
          </p:nvPr>
        </p:nvGraphicFramePr>
        <p:xfrm>
          <a:off x="379412" y="2534234"/>
          <a:ext cx="114300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2600"/>
                <a:gridCol w="9677400"/>
              </a:tblGrid>
              <a:tr h="221323">
                <a:tc gridSpan="2">
                  <a:txBody>
                    <a:bodyPr/>
                    <a:lstStyle/>
                    <a:p>
                      <a:r>
                        <a:rPr lang="en-US" sz="1200" b="0" dirty="0" smtClean="0"/>
                        <a:t>Class: </a:t>
                      </a:r>
                      <a:r>
                        <a:rPr lang="en-US" sz="1200" b="0" dirty="0" err="1" smtClean="0"/>
                        <a:t>IdelState</a:t>
                      </a:r>
                      <a:endParaRPr lang="en-US" sz="1200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Purpose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Represent the</a:t>
                      </a:r>
                      <a:r>
                        <a:rPr lang="en-US" sz="1200" baseline="0" dirty="0" smtClean="0"/>
                        <a:t> Idle state in EFSM; handle login and </a:t>
                      </a:r>
                      <a:r>
                        <a:rPr lang="en-US" sz="1200" baseline="0" dirty="0" err="1" smtClean="0"/>
                        <a:t>loginFail</a:t>
                      </a:r>
                      <a:r>
                        <a:rPr lang="en-US" sz="1200" baseline="0" dirty="0" smtClean="0"/>
                        <a:t> events when current state is Idle</a:t>
                      </a:r>
                      <a:endParaRPr lang="en-US" sz="1200" b="1" dirty="0"/>
                    </a:p>
                  </a:txBody>
                  <a:tcPr/>
                </a:tc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Member</a:t>
                      </a:r>
                      <a:r>
                        <a:rPr lang="en-US" sz="1200" baseline="0" dirty="0" smtClean="0"/>
                        <a:t> variables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aseline="0" dirty="0" smtClean="0"/>
                        <a:t>Inherit </a:t>
                      </a:r>
                      <a:r>
                        <a:rPr lang="en-US" sz="1200" i="1" baseline="0" dirty="0" smtClean="0"/>
                        <a:t>context</a:t>
                      </a:r>
                      <a:r>
                        <a:rPr lang="en-US" sz="1200" baseline="0" dirty="0" smtClean="0"/>
                        <a:t> and </a:t>
                      </a:r>
                      <a:r>
                        <a:rPr lang="en-US" sz="1200" i="1" baseline="0" dirty="0" smtClean="0"/>
                        <a:t>op</a:t>
                      </a:r>
                      <a:r>
                        <a:rPr lang="en-US" sz="1200" baseline="0" dirty="0" smtClean="0"/>
                        <a:t> from base class State</a:t>
                      </a:r>
                    </a:p>
                  </a:txBody>
                  <a:tcPr/>
                </a:tc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login()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Change</a:t>
                      </a:r>
                      <a:r>
                        <a:rPr lang="en-US" sz="1200" baseline="0" dirty="0" smtClean="0"/>
                        <a:t> </a:t>
                      </a:r>
                      <a:r>
                        <a:rPr lang="en-US" sz="1200" i="1" baseline="0" dirty="0" smtClean="0"/>
                        <a:t>current</a:t>
                      </a:r>
                      <a:r>
                        <a:rPr lang="en-US" sz="1200" baseline="0" dirty="0" smtClean="0"/>
                        <a:t> to </a:t>
                      </a:r>
                      <a:r>
                        <a:rPr lang="en-US" sz="1200" baseline="0" dirty="0" err="1" smtClean="0"/>
                        <a:t>CheckPin</a:t>
                      </a:r>
                      <a:r>
                        <a:rPr lang="en-US" sz="1200" baseline="0" dirty="0" smtClean="0"/>
                        <a:t> state, set context’s </a:t>
                      </a:r>
                      <a:r>
                        <a:rPr lang="en-US" sz="1200" i="1" baseline="0" dirty="0" smtClean="0"/>
                        <a:t>attempts</a:t>
                      </a:r>
                      <a:r>
                        <a:rPr lang="en-US" sz="1200" baseline="0" dirty="0" smtClean="0"/>
                        <a:t> to 0, issue </a:t>
                      </a:r>
                      <a:r>
                        <a:rPr lang="en-US" sz="1200" baseline="0" dirty="0" err="1" smtClean="0"/>
                        <a:t>PromptPin</a:t>
                      </a:r>
                      <a:r>
                        <a:rPr lang="en-US" sz="1200" baseline="0" dirty="0" smtClean="0"/>
                        <a:t> action to </a:t>
                      </a:r>
                      <a:r>
                        <a:rPr lang="en-US" sz="1200" baseline="0" dirty="0" err="1" smtClean="0"/>
                        <a:t>OutputProcessor</a:t>
                      </a:r>
                      <a:r>
                        <a:rPr lang="en-US" sz="1200" baseline="0" dirty="0" smtClean="0"/>
                        <a:t> </a:t>
                      </a:r>
                      <a:r>
                        <a:rPr lang="en-US" sz="1200" i="1" baseline="0" dirty="0" smtClean="0"/>
                        <a:t>op</a:t>
                      </a:r>
                      <a:endParaRPr lang="en-US" sz="1200" i="1" dirty="0"/>
                    </a:p>
                  </a:txBody>
                  <a:tcPr/>
                </a:tc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loginFail</a:t>
                      </a:r>
                      <a:r>
                        <a:rPr lang="en-US" sz="1200" dirty="0" smtClean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smtClean="0"/>
                        <a:t>Issue </a:t>
                      </a:r>
                      <a:r>
                        <a:rPr lang="en-US" sz="1200" i="0" dirty="0" err="1" smtClean="0"/>
                        <a:t>IncorrectIdMsg</a:t>
                      </a:r>
                      <a:r>
                        <a:rPr lang="en-US" sz="1200" i="0" baseline="0" dirty="0" smtClean="0"/>
                        <a:t> to </a:t>
                      </a:r>
                      <a:r>
                        <a:rPr lang="en-US" sz="1200" i="0" baseline="0" dirty="0" err="1" smtClean="0"/>
                        <a:t>OutputProcessor</a:t>
                      </a:r>
                      <a:r>
                        <a:rPr lang="en-US" sz="1200" i="0" baseline="0" dirty="0" smtClean="0"/>
                        <a:t> </a:t>
                      </a:r>
                      <a:r>
                        <a:rPr lang="en-US" sz="1200" i="1" baseline="0" dirty="0" smtClean="0"/>
                        <a:t>op</a:t>
                      </a:r>
                      <a:endParaRPr lang="en-US" sz="1200" i="1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6219060"/>
              </p:ext>
            </p:extLst>
          </p:nvPr>
        </p:nvGraphicFramePr>
        <p:xfrm>
          <a:off x="379412" y="4192511"/>
          <a:ext cx="11430000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2600"/>
                <a:gridCol w="9677400"/>
              </a:tblGrid>
              <a:tr h="221323">
                <a:tc gridSpan="2">
                  <a:txBody>
                    <a:bodyPr/>
                    <a:lstStyle/>
                    <a:p>
                      <a:r>
                        <a:rPr lang="en-US" sz="1200" b="0" dirty="0" smtClean="0"/>
                        <a:t>Class: </a:t>
                      </a:r>
                      <a:r>
                        <a:rPr lang="en-US" sz="1200" b="0" dirty="0" err="1" smtClean="0"/>
                        <a:t>CheckPinState</a:t>
                      </a:r>
                      <a:endParaRPr lang="en-US" sz="1200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Purpose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Represent the</a:t>
                      </a:r>
                      <a:r>
                        <a:rPr lang="en-US" sz="1200" baseline="0" dirty="0" smtClean="0"/>
                        <a:t> </a:t>
                      </a:r>
                      <a:r>
                        <a:rPr lang="en-US" sz="1200" baseline="0" dirty="0" err="1" smtClean="0"/>
                        <a:t>CheckPin</a:t>
                      </a:r>
                      <a:r>
                        <a:rPr lang="en-US" sz="1200" baseline="0" dirty="0" smtClean="0"/>
                        <a:t> state in EFSM; handle </a:t>
                      </a:r>
                      <a:r>
                        <a:rPr lang="en-US" sz="1200" baseline="0" dirty="0" err="1" smtClean="0"/>
                        <a:t>correctPin</a:t>
                      </a:r>
                      <a:r>
                        <a:rPr lang="en-US" sz="1200" baseline="0" dirty="0" smtClean="0"/>
                        <a:t>, </a:t>
                      </a:r>
                      <a:r>
                        <a:rPr lang="en-US" sz="1200" baseline="0" dirty="0" err="1" smtClean="0"/>
                        <a:t>incorrectPin</a:t>
                      </a:r>
                      <a:r>
                        <a:rPr lang="en-US" sz="1200" baseline="0" dirty="0" smtClean="0"/>
                        <a:t> and logout events when current state is </a:t>
                      </a:r>
                      <a:r>
                        <a:rPr lang="en-US" sz="1200" baseline="0" dirty="0" err="1" smtClean="0"/>
                        <a:t>CheckPin</a:t>
                      </a:r>
                      <a:endParaRPr lang="en-US" sz="1200" b="1" dirty="0"/>
                    </a:p>
                  </a:txBody>
                  <a:tcPr/>
                </a:tc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Member</a:t>
                      </a:r>
                      <a:r>
                        <a:rPr lang="en-US" sz="1200" baseline="0" dirty="0" smtClean="0"/>
                        <a:t> variables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aseline="0" dirty="0" smtClean="0"/>
                        <a:t>Inherit </a:t>
                      </a:r>
                      <a:r>
                        <a:rPr lang="en-US" sz="1200" i="1" baseline="0" dirty="0" smtClean="0"/>
                        <a:t>context</a:t>
                      </a:r>
                      <a:r>
                        <a:rPr lang="en-US" sz="1200" baseline="0" dirty="0" smtClean="0"/>
                        <a:t> and </a:t>
                      </a:r>
                      <a:r>
                        <a:rPr lang="en-US" sz="1200" i="1" baseline="0" dirty="0" smtClean="0"/>
                        <a:t>op</a:t>
                      </a:r>
                      <a:r>
                        <a:rPr lang="en-US" sz="1200" baseline="0" dirty="0" smtClean="0"/>
                        <a:t> from base class State</a:t>
                      </a:r>
                    </a:p>
                  </a:txBody>
                  <a:tcPr/>
                </a:tc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correctPin</a:t>
                      </a:r>
                      <a:r>
                        <a:rPr lang="en-US" sz="1200" dirty="0" smtClean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Change</a:t>
                      </a:r>
                      <a:r>
                        <a:rPr lang="en-US" sz="1200" baseline="0" dirty="0" smtClean="0"/>
                        <a:t> </a:t>
                      </a:r>
                      <a:r>
                        <a:rPr lang="en-US" sz="1200" i="1" baseline="0" dirty="0" smtClean="0"/>
                        <a:t>current</a:t>
                      </a:r>
                      <a:r>
                        <a:rPr lang="en-US" sz="1200" baseline="0" dirty="0" smtClean="0"/>
                        <a:t> to Temp state, issue </a:t>
                      </a:r>
                      <a:r>
                        <a:rPr lang="en-US" sz="1200" baseline="0" dirty="0" err="1" smtClean="0"/>
                        <a:t>DisplayMenu</a:t>
                      </a:r>
                      <a:r>
                        <a:rPr lang="en-US" sz="1200" baseline="0" dirty="0" smtClean="0"/>
                        <a:t> action to </a:t>
                      </a:r>
                      <a:r>
                        <a:rPr lang="en-US" sz="1200" baseline="0" dirty="0" err="1" smtClean="0"/>
                        <a:t>OutputProcessor</a:t>
                      </a:r>
                      <a:r>
                        <a:rPr lang="en-US" sz="1200" baseline="0" dirty="0" smtClean="0"/>
                        <a:t> </a:t>
                      </a:r>
                      <a:r>
                        <a:rPr lang="en-US" sz="1200" i="1" baseline="0" dirty="0" smtClean="0"/>
                        <a:t>op</a:t>
                      </a:r>
                      <a:endParaRPr lang="en-US" sz="1200" i="1" dirty="0"/>
                    </a:p>
                  </a:txBody>
                  <a:tcPr/>
                </a:tc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incorrectPin</a:t>
                      </a:r>
                      <a:r>
                        <a:rPr lang="en-US" sz="1200" dirty="0" smtClean="0"/>
                        <a:t>(</a:t>
                      </a:r>
                      <a:r>
                        <a:rPr lang="en-US" sz="1200" dirty="0" err="1" smtClean="0"/>
                        <a:t>int</a:t>
                      </a:r>
                      <a:r>
                        <a:rPr lang="en-US" sz="1200" dirty="0" smtClean="0"/>
                        <a:t> max)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smtClean="0"/>
                        <a:t>If </a:t>
                      </a:r>
                      <a:r>
                        <a:rPr lang="en-US" sz="1200" i="1" dirty="0" smtClean="0"/>
                        <a:t>attempts</a:t>
                      </a:r>
                      <a:r>
                        <a:rPr lang="en-US" sz="1200" i="0" dirty="0" smtClean="0"/>
                        <a:t> &gt;= </a:t>
                      </a:r>
                      <a:r>
                        <a:rPr lang="en-US" sz="1200" i="1" dirty="0" smtClean="0"/>
                        <a:t>max</a:t>
                      </a:r>
                      <a:r>
                        <a:rPr lang="en-US" sz="1200" i="0" dirty="0" smtClean="0"/>
                        <a:t>, reduce to Idle</a:t>
                      </a:r>
                      <a:r>
                        <a:rPr lang="en-US" sz="1200" i="0" baseline="0" dirty="0" smtClean="0"/>
                        <a:t> state and issue </a:t>
                      </a:r>
                      <a:r>
                        <a:rPr lang="en-US" sz="1200" i="0" baseline="0" dirty="0" err="1" smtClean="0"/>
                        <a:t>TooManyAttemptMsg</a:t>
                      </a:r>
                      <a:r>
                        <a:rPr lang="en-US" sz="1200" i="0" baseline="0" dirty="0" smtClean="0"/>
                        <a:t> action to </a:t>
                      </a:r>
                      <a:r>
                        <a:rPr lang="en-US" sz="1200" i="0" baseline="0" dirty="0" err="1" smtClean="0"/>
                        <a:t>OutputProcessor</a:t>
                      </a:r>
                      <a:r>
                        <a:rPr lang="en-US" sz="1200" i="0" baseline="0" dirty="0" smtClean="0"/>
                        <a:t> </a:t>
                      </a:r>
                      <a:r>
                        <a:rPr lang="en-US" sz="1200" i="1" baseline="0" dirty="0" smtClean="0"/>
                        <a:t>op</a:t>
                      </a:r>
                      <a:r>
                        <a:rPr lang="en-US" sz="1200" i="0" baseline="0" dirty="0" smtClean="0"/>
                        <a:t>; otherwise, increase </a:t>
                      </a:r>
                      <a:r>
                        <a:rPr lang="en-US" sz="1200" i="1" baseline="0" dirty="0" smtClean="0"/>
                        <a:t>context</a:t>
                      </a:r>
                      <a:r>
                        <a:rPr lang="en-US" sz="1200" i="0" baseline="0" dirty="0" smtClean="0"/>
                        <a:t>’s </a:t>
                      </a:r>
                      <a:r>
                        <a:rPr lang="en-US" sz="1200" i="1" baseline="0" dirty="0" smtClean="0"/>
                        <a:t>attempts</a:t>
                      </a:r>
                      <a:r>
                        <a:rPr lang="en-US" sz="1200" i="0" baseline="0" dirty="0" smtClean="0"/>
                        <a:t> by one and issue </a:t>
                      </a:r>
                      <a:r>
                        <a:rPr lang="en-US" sz="1200" i="0" baseline="0" dirty="0" err="1" smtClean="0"/>
                        <a:t>IncorrectPinMsg</a:t>
                      </a:r>
                      <a:r>
                        <a:rPr lang="en-US" sz="1200" i="0" baseline="0" dirty="0" smtClean="0"/>
                        <a:t> action to </a:t>
                      </a:r>
                      <a:r>
                        <a:rPr lang="en-US" sz="1200" i="0" baseline="0" dirty="0" err="1" smtClean="0"/>
                        <a:t>OutputProcessor</a:t>
                      </a:r>
                      <a:r>
                        <a:rPr lang="en-US" sz="1200" i="0" baseline="0" dirty="0" smtClean="0"/>
                        <a:t> </a:t>
                      </a:r>
                      <a:r>
                        <a:rPr lang="en-US" sz="1200" i="1" baseline="0" dirty="0" smtClean="0"/>
                        <a:t>op</a:t>
                      </a:r>
                      <a:endParaRPr lang="en-US" sz="1200" i="1" dirty="0"/>
                    </a:p>
                  </a:txBody>
                  <a:tcPr/>
                </a:tc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logout()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smtClean="0"/>
                        <a:t>Change</a:t>
                      </a:r>
                      <a:r>
                        <a:rPr lang="en-US" sz="1200" i="0" baseline="0" dirty="0" smtClean="0"/>
                        <a:t> current to Idle state</a:t>
                      </a:r>
                      <a:endParaRPr lang="en-US" sz="1200" i="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08884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smtClean="0"/>
              <a:t>CS586 by Dr Bogdan Korel @ IIT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5612" y="863600"/>
            <a:ext cx="10590531" cy="286677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2000" i="1" dirty="0" smtClean="0"/>
              <a:t>Purpose, Attributes and Operations for State Pattern involved classes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79412" y="381000"/>
            <a:ext cx="9751060" cy="482600"/>
          </a:xfrm>
        </p:spPr>
        <p:txBody>
          <a:bodyPr anchor="t">
            <a:normAutofit/>
          </a:bodyPr>
          <a:lstStyle/>
          <a:p>
            <a:r>
              <a:rPr lang="en-US" sz="2400" dirty="0" smtClean="0"/>
              <a:t>3. State Pattern</a:t>
            </a:r>
            <a:endParaRPr lang="en-US" sz="2400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1887901"/>
              </p:ext>
            </p:extLst>
          </p:nvPr>
        </p:nvGraphicFramePr>
        <p:xfrm>
          <a:off x="379412" y="1150277"/>
          <a:ext cx="11430000" cy="3017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2600"/>
                <a:gridCol w="9677400"/>
              </a:tblGrid>
              <a:tr h="221323">
                <a:tc gridSpan="2">
                  <a:txBody>
                    <a:bodyPr/>
                    <a:lstStyle/>
                    <a:p>
                      <a:r>
                        <a:rPr lang="en-US" sz="1200" b="0" dirty="0" smtClean="0"/>
                        <a:t>Class: </a:t>
                      </a:r>
                      <a:r>
                        <a:rPr lang="en-US" sz="1200" b="0" dirty="0" err="1" smtClean="0"/>
                        <a:t>ReadyState</a:t>
                      </a:r>
                      <a:endParaRPr lang="en-US" sz="1200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Purpose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Represent the</a:t>
                      </a:r>
                      <a:r>
                        <a:rPr lang="en-US" sz="1200" baseline="0" dirty="0" smtClean="0"/>
                        <a:t> Ready state in EFSM; handle events illustrated in the EFSM figure</a:t>
                      </a:r>
                      <a:endParaRPr lang="en-US" sz="1200" b="1" dirty="0"/>
                    </a:p>
                  </a:txBody>
                  <a:tcPr/>
                </a:tc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Member</a:t>
                      </a:r>
                      <a:r>
                        <a:rPr lang="en-US" sz="1200" baseline="0" dirty="0" smtClean="0"/>
                        <a:t> variables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aseline="0" dirty="0" smtClean="0"/>
                        <a:t>Inherit </a:t>
                      </a:r>
                      <a:r>
                        <a:rPr lang="en-US" sz="1200" i="1" baseline="0" dirty="0" smtClean="0"/>
                        <a:t>context</a:t>
                      </a:r>
                      <a:r>
                        <a:rPr lang="en-US" sz="1200" baseline="0" dirty="0" smtClean="0"/>
                        <a:t> and </a:t>
                      </a:r>
                      <a:r>
                        <a:rPr lang="en-US" sz="1200" i="1" baseline="0" dirty="0" smtClean="0"/>
                        <a:t>op</a:t>
                      </a:r>
                      <a:r>
                        <a:rPr lang="en-US" sz="1200" baseline="0" dirty="0" smtClean="0"/>
                        <a:t> from base class State</a:t>
                      </a:r>
                    </a:p>
                  </a:txBody>
                  <a:tcPr/>
                </a:tc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balance()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smtClean="0"/>
                        <a:t>Issue</a:t>
                      </a:r>
                      <a:r>
                        <a:rPr lang="en-US" sz="1200" i="0" baseline="0" dirty="0" smtClean="0"/>
                        <a:t> </a:t>
                      </a:r>
                      <a:r>
                        <a:rPr lang="en-US" sz="1200" i="0" baseline="0" dirty="0" err="1" smtClean="0"/>
                        <a:t>DisplayBalance</a:t>
                      </a:r>
                      <a:r>
                        <a:rPr lang="en-US" sz="1200" i="0" baseline="0" dirty="0" smtClean="0"/>
                        <a:t> action to </a:t>
                      </a:r>
                      <a:r>
                        <a:rPr lang="en-US" sz="1200" i="0" baseline="0" dirty="0" err="1" smtClean="0"/>
                        <a:t>OutputProcessor</a:t>
                      </a:r>
                      <a:r>
                        <a:rPr lang="en-US" sz="1200" i="0" baseline="0" dirty="0" smtClean="0"/>
                        <a:t> </a:t>
                      </a:r>
                      <a:r>
                        <a:rPr lang="en-US" sz="1200" i="1" baseline="0" dirty="0" smtClean="0"/>
                        <a:t>op</a:t>
                      </a:r>
                      <a:endParaRPr lang="en-US" sz="1200" i="1" dirty="0"/>
                    </a:p>
                  </a:txBody>
                  <a:tcPr/>
                </a:tc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lockFail</a:t>
                      </a:r>
                      <a:r>
                        <a:rPr lang="en-US" sz="1200" dirty="0" smtClean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smtClean="0"/>
                        <a:t>Issue </a:t>
                      </a:r>
                      <a:r>
                        <a:rPr lang="en-US" sz="1200" i="0" dirty="0" err="1" smtClean="0"/>
                        <a:t>IncorrectPinMsg</a:t>
                      </a:r>
                      <a:r>
                        <a:rPr lang="en-US" sz="1200" i="0" dirty="0" smtClean="0"/>
                        <a:t> action to </a:t>
                      </a:r>
                      <a:r>
                        <a:rPr lang="en-US" sz="1200" i="0" baseline="0" dirty="0" err="1" smtClean="0"/>
                        <a:t>OutputProcessor</a:t>
                      </a:r>
                      <a:r>
                        <a:rPr lang="en-US" sz="1200" i="0" baseline="0" dirty="0" smtClean="0"/>
                        <a:t> </a:t>
                      </a:r>
                      <a:r>
                        <a:rPr lang="en-US" sz="1200" i="1" baseline="0" dirty="0" smtClean="0"/>
                        <a:t>op</a:t>
                      </a:r>
                      <a:endParaRPr lang="en-US" sz="1200" i="0" dirty="0"/>
                    </a:p>
                  </a:txBody>
                  <a:tcPr/>
                </a:tc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lock()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smtClean="0"/>
                        <a:t>Change </a:t>
                      </a:r>
                      <a:r>
                        <a:rPr lang="en-US" sz="1200" i="1" dirty="0" smtClean="0"/>
                        <a:t>current</a:t>
                      </a:r>
                      <a:r>
                        <a:rPr lang="en-US" sz="1200" i="0" dirty="0" smtClean="0"/>
                        <a:t> to Locked state</a:t>
                      </a:r>
                      <a:endParaRPr lang="en-US" sz="1200" i="0" dirty="0"/>
                    </a:p>
                  </a:txBody>
                  <a:tcPr/>
                </a:tc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suspend()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smtClean="0"/>
                        <a:t>Change </a:t>
                      </a:r>
                      <a:r>
                        <a:rPr lang="en-US" sz="1200" i="1" dirty="0" smtClean="0"/>
                        <a:t>current</a:t>
                      </a:r>
                      <a:r>
                        <a:rPr lang="en-US" sz="1200" i="0" dirty="0" smtClean="0"/>
                        <a:t> to Suspended state</a:t>
                      </a:r>
                      <a:endParaRPr lang="en-US" sz="1200" i="0" dirty="0"/>
                    </a:p>
                  </a:txBody>
                  <a:tcPr/>
                </a:tc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withdrawFail</a:t>
                      </a:r>
                      <a:r>
                        <a:rPr lang="en-US" sz="1200" dirty="0" smtClean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smtClean="0"/>
                        <a:t>Issue </a:t>
                      </a:r>
                      <a:r>
                        <a:rPr lang="en-US" sz="1200" i="0" dirty="0" err="1" smtClean="0"/>
                        <a:t>NoFundMsg</a:t>
                      </a:r>
                      <a:r>
                        <a:rPr lang="en-US" sz="1200" i="0" baseline="0" dirty="0" smtClean="0"/>
                        <a:t> action to </a:t>
                      </a:r>
                      <a:r>
                        <a:rPr lang="en-US" sz="1200" i="0" baseline="0" dirty="0" err="1" smtClean="0"/>
                        <a:t>OutputProcessor</a:t>
                      </a:r>
                      <a:r>
                        <a:rPr lang="en-US" sz="1200" i="0" baseline="0" dirty="0" smtClean="0"/>
                        <a:t> </a:t>
                      </a:r>
                      <a:r>
                        <a:rPr lang="en-US" sz="1200" i="1" baseline="0" dirty="0" smtClean="0"/>
                        <a:t>op</a:t>
                      </a:r>
                      <a:endParaRPr lang="en-US" sz="1200" i="0" dirty="0"/>
                    </a:p>
                  </a:txBody>
                  <a:tcPr/>
                </a:tc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withdraw()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smtClean="0"/>
                        <a:t>Change</a:t>
                      </a:r>
                      <a:r>
                        <a:rPr lang="en-US" sz="1200" i="0" baseline="0" dirty="0" smtClean="0"/>
                        <a:t> </a:t>
                      </a:r>
                      <a:r>
                        <a:rPr lang="en-US" sz="1200" i="1" baseline="0" dirty="0" smtClean="0"/>
                        <a:t>current</a:t>
                      </a:r>
                      <a:r>
                        <a:rPr lang="en-US" sz="1200" i="0" baseline="0" dirty="0" smtClean="0"/>
                        <a:t> to Temp state, issue </a:t>
                      </a:r>
                      <a:r>
                        <a:rPr lang="en-US" sz="1200" i="0" baseline="0" dirty="0" err="1" smtClean="0"/>
                        <a:t>DoWithdraw</a:t>
                      </a:r>
                      <a:r>
                        <a:rPr lang="en-US" sz="1200" i="0" baseline="0" dirty="0" smtClean="0"/>
                        <a:t> action to </a:t>
                      </a:r>
                      <a:r>
                        <a:rPr lang="en-US" sz="1200" i="0" baseline="0" dirty="0" err="1" smtClean="0"/>
                        <a:t>OutputProcessor</a:t>
                      </a:r>
                      <a:r>
                        <a:rPr lang="en-US" sz="1200" i="0" baseline="0" dirty="0" smtClean="0"/>
                        <a:t> </a:t>
                      </a:r>
                      <a:r>
                        <a:rPr lang="en-US" sz="1200" i="1" baseline="0" dirty="0" smtClean="0"/>
                        <a:t>op</a:t>
                      </a:r>
                      <a:endParaRPr lang="en-US" sz="1200" i="0" dirty="0"/>
                    </a:p>
                  </a:txBody>
                  <a:tcPr/>
                </a:tc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deposit()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smtClean="0"/>
                        <a:t>Issue </a:t>
                      </a:r>
                      <a:r>
                        <a:rPr lang="en-US" sz="1200" i="0" dirty="0" err="1" smtClean="0"/>
                        <a:t>DoDeposit</a:t>
                      </a:r>
                      <a:r>
                        <a:rPr lang="en-US" sz="1200" i="0" dirty="0" smtClean="0"/>
                        <a:t> action to </a:t>
                      </a:r>
                      <a:r>
                        <a:rPr lang="en-US" sz="1200" i="0" baseline="0" dirty="0" err="1" smtClean="0"/>
                        <a:t>OutputProcessor</a:t>
                      </a:r>
                      <a:r>
                        <a:rPr lang="en-US" sz="1200" i="0" baseline="0" dirty="0" smtClean="0"/>
                        <a:t> </a:t>
                      </a:r>
                      <a:r>
                        <a:rPr lang="en-US" sz="1200" i="1" baseline="0" dirty="0" smtClean="0"/>
                        <a:t>op</a:t>
                      </a:r>
                      <a:endParaRPr lang="en-US" sz="1200" i="0" dirty="0"/>
                    </a:p>
                  </a:txBody>
                  <a:tcPr/>
                </a:tc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logout()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smtClean="0"/>
                        <a:t>Change </a:t>
                      </a:r>
                      <a:r>
                        <a:rPr lang="en-US" sz="1200" i="1" dirty="0" smtClean="0"/>
                        <a:t>current</a:t>
                      </a:r>
                      <a:r>
                        <a:rPr lang="en-US" sz="1200" i="0" dirty="0" smtClean="0"/>
                        <a:t> to Idle state</a:t>
                      </a:r>
                      <a:endParaRPr lang="en-US" sz="1200" i="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49331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smtClean="0"/>
              <a:t>CS586 by Dr Bogdan Korel @ IIT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5612" y="863600"/>
            <a:ext cx="10590531" cy="286677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2000" i="1" dirty="0" smtClean="0"/>
              <a:t>Purpose, Attributes and Operations for State Pattern involved classes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79412" y="381000"/>
            <a:ext cx="9751060" cy="482600"/>
          </a:xfrm>
        </p:spPr>
        <p:txBody>
          <a:bodyPr anchor="t">
            <a:normAutofit/>
          </a:bodyPr>
          <a:lstStyle/>
          <a:p>
            <a:r>
              <a:rPr lang="en-US" sz="2400" dirty="0" smtClean="0"/>
              <a:t>3. State Pattern</a:t>
            </a:r>
            <a:endParaRPr lang="en-US" sz="2400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6767167"/>
              </p:ext>
            </p:extLst>
          </p:nvPr>
        </p:nvGraphicFramePr>
        <p:xfrm>
          <a:off x="379412" y="1150277"/>
          <a:ext cx="11430000" cy="2468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2600"/>
                <a:gridCol w="9677400"/>
              </a:tblGrid>
              <a:tr h="221323">
                <a:tc gridSpan="2">
                  <a:txBody>
                    <a:bodyPr/>
                    <a:lstStyle/>
                    <a:p>
                      <a:r>
                        <a:rPr lang="en-US" sz="1200" b="0" dirty="0" smtClean="0"/>
                        <a:t>Class: </a:t>
                      </a:r>
                      <a:r>
                        <a:rPr lang="en-US" sz="1200" b="0" dirty="0" err="1" smtClean="0"/>
                        <a:t>OverdrawnState</a:t>
                      </a:r>
                      <a:endParaRPr lang="en-US" sz="1200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Purpose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Represent the</a:t>
                      </a:r>
                      <a:r>
                        <a:rPr lang="en-US" sz="1200" baseline="0" dirty="0" smtClean="0"/>
                        <a:t> Overdrawn state in EFSM; handle events illustrated in the EFSM figure</a:t>
                      </a:r>
                      <a:endParaRPr lang="en-US" sz="1200" b="1" dirty="0"/>
                    </a:p>
                  </a:txBody>
                  <a:tcPr/>
                </a:tc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Member</a:t>
                      </a:r>
                      <a:r>
                        <a:rPr lang="en-US" sz="1200" baseline="0" dirty="0" smtClean="0"/>
                        <a:t> variables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aseline="0" dirty="0" smtClean="0"/>
                        <a:t>Inherit </a:t>
                      </a:r>
                      <a:r>
                        <a:rPr lang="en-US" sz="1200" i="1" baseline="0" dirty="0" smtClean="0"/>
                        <a:t>context</a:t>
                      </a:r>
                      <a:r>
                        <a:rPr lang="en-US" sz="1200" baseline="0" dirty="0" smtClean="0"/>
                        <a:t> and </a:t>
                      </a:r>
                      <a:r>
                        <a:rPr lang="en-US" sz="1200" i="1" baseline="0" dirty="0" smtClean="0"/>
                        <a:t>op</a:t>
                      </a:r>
                      <a:r>
                        <a:rPr lang="en-US" sz="1200" baseline="0" dirty="0" smtClean="0"/>
                        <a:t> from base class State</a:t>
                      </a:r>
                    </a:p>
                  </a:txBody>
                  <a:tcPr/>
                </a:tc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balance()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smtClean="0"/>
                        <a:t>Issue</a:t>
                      </a:r>
                      <a:r>
                        <a:rPr lang="en-US" sz="1200" i="0" baseline="0" dirty="0" smtClean="0"/>
                        <a:t> </a:t>
                      </a:r>
                      <a:r>
                        <a:rPr lang="en-US" sz="1200" i="0" baseline="0" dirty="0" err="1" smtClean="0"/>
                        <a:t>DisplayBalance</a:t>
                      </a:r>
                      <a:r>
                        <a:rPr lang="en-US" sz="1200" i="0" baseline="0" dirty="0" smtClean="0"/>
                        <a:t> action to </a:t>
                      </a:r>
                      <a:r>
                        <a:rPr lang="en-US" sz="1200" i="0" baseline="0" dirty="0" err="1" smtClean="0"/>
                        <a:t>OutputProcessor</a:t>
                      </a:r>
                      <a:r>
                        <a:rPr lang="en-US" sz="1200" i="0" baseline="0" dirty="0" smtClean="0"/>
                        <a:t> </a:t>
                      </a:r>
                      <a:r>
                        <a:rPr lang="en-US" sz="1200" i="1" baseline="0" dirty="0" smtClean="0"/>
                        <a:t>op</a:t>
                      </a:r>
                      <a:endParaRPr lang="en-US" sz="1200" i="1" dirty="0"/>
                    </a:p>
                  </a:txBody>
                  <a:tcPr/>
                </a:tc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lockFail</a:t>
                      </a:r>
                      <a:r>
                        <a:rPr lang="en-US" sz="1200" dirty="0" smtClean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smtClean="0"/>
                        <a:t>Issue </a:t>
                      </a:r>
                      <a:r>
                        <a:rPr lang="en-US" sz="1200" i="0" dirty="0" err="1" smtClean="0"/>
                        <a:t>IncorrectPinMsg</a:t>
                      </a:r>
                      <a:r>
                        <a:rPr lang="en-US" sz="1200" i="0" dirty="0" smtClean="0"/>
                        <a:t> action to </a:t>
                      </a:r>
                      <a:r>
                        <a:rPr lang="en-US" sz="1200" i="0" baseline="0" dirty="0" err="1" smtClean="0"/>
                        <a:t>OutputProcessor</a:t>
                      </a:r>
                      <a:r>
                        <a:rPr lang="en-US" sz="1200" i="0" baseline="0" dirty="0" smtClean="0"/>
                        <a:t> </a:t>
                      </a:r>
                      <a:r>
                        <a:rPr lang="en-US" sz="1200" i="1" baseline="0" dirty="0" smtClean="0"/>
                        <a:t>op</a:t>
                      </a:r>
                      <a:endParaRPr lang="en-US" sz="1200" i="0" dirty="0"/>
                    </a:p>
                  </a:txBody>
                  <a:tcPr/>
                </a:tc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lock()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smtClean="0"/>
                        <a:t>Change </a:t>
                      </a:r>
                      <a:r>
                        <a:rPr lang="en-US" sz="1200" i="1" dirty="0" smtClean="0"/>
                        <a:t>current</a:t>
                      </a:r>
                      <a:r>
                        <a:rPr lang="en-US" sz="1200" i="0" dirty="0" smtClean="0"/>
                        <a:t> to Locked state</a:t>
                      </a:r>
                      <a:endParaRPr lang="en-US" sz="1200" i="0" dirty="0"/>
                    </a:p>
                  </a:txBody>
                  <a:tcPr/>
                </a:tc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withdrawFail</a:t>
                      </a:r>
                      <a:r>
                        <a:rPr lang="en-US" sz="1200" dirty="0" smtClean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smtClean="0"/>
                        <a:t>Issue </a:t>
                      </a:r>
                      <a:r>
                        <a:rPr lang="en-US" sz="1200" i="0" dirty="0" err="1" smtClean="0"/>
                        <a:t>BelowMinMsg</a:t>
                      </a:r>
                      <a:r>
                        <a:rPr lang="en-US" sz="1200" i="0" dirty="0" smtClean="0"/>
                        <a:t> </a:t>
                      </a:r>
                      <a:r>
                        <a:rPr lang="en-US" sz="1200" i="0" baseline="0" dirty="0" smtClean="0"/>
                        <a:t>action to </a:t>
                      </a:r>
                      <a:r>
                        <a:rPr lang="en-US" sz="1200" i="0" baseline="0" dirty="0" err="1" smtClean="0"/>
                        <a:t>OutputProcessor</a:t>
                      </a:r>
                      <a:r>
                        <a:rPr lang="en-US" sz="1200" i="0" baseline="0" dirty="0" smtClean="0"/>
                        <a:t> </a:t>
                      </a:r>
                      <a:r>
                        <a:rPr lang="en-US" sz="1200" i="1" baseline="0" dirty="0" smtClean="0"/>
                        <a:t>op</a:t>
                      </a:r>
                      <a:endParaRPr lang="en-US" sz="1200" i="0" dirty="0"/>
                    </a:p>
                  </a:txBody>
                  <a:tcPr/>
                </a:tc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deposit()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smtClean="0"/>
                        <a:t>Change </a:t>
                      </a:r>
                      <a:r>
                        <a:rPr lang="en-US" sz="1200" i="1" dirty="0" smtClean="0"/>
                        <a:t>current</a:t>
                      </a:r>
                      <a:r>
                        <a:rPr lang="en-US" sz="1200" i="0" dirty="0" smtClean="0"/>
                        <a:t> to Temp state,</a:t>
                      </a:r>
                      <a:r>
                        <a:rPr lang="en-US" sz="1200" i="0" baseline="0" dirty="0" smtClean="0"/>
                        <a:t> i</a:t>
                      </a:r>
                      <a:r>
                        <a:rPr lang="en-US" sz="1200" i="0" dirty="0" smtClean="0"/>
                        <a:t>ssue </a:t>
                      </a:r>
                      <a:r>
                        <a:rPr lang="en-US" sz="1200" i="0" dirty="0" err="1" smtClean="0"/>
                        <a:t>DoDeposit</a:t>
                      </a:r>
                      <a:r>
                        <a:rPr lang="en-US" sz="1200" i="0" dirty="0" smtClean="0"/>
                        <a:t> action to </a:t>
                      </a:r>
                      <a:r>
                        <a:rPr lang="en-US" sz="1200" i="0" baseline="0" dirty="0" err="1" smtClean="0"/>
                        <a:t>OutputProcessor</a:t>
                      </a:r>
                      <a:r>
                        <a:rPr lang="en-US" sz="1200" i="0" baseline="0" dirty="0" smtClean="0"/>
                        <a:t> </a:t>
                      </a:r>
                      <a:r>
                        <a:rPr lang="en-US" sz="1200" i="1" baseline="0" dirty="0" smtClean="0"/>
                        <a:t>op</a:t>
                      </a:r>
                      <a:endParaRPr lang="en-US" sz="1200" i="0" dirty="0"/>
                    </a:p>
                  </a:txBody>
                  <a:tcPr/>
                </a:tc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logout()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smtClean="0"/>
                        <a:t>Change </a:t>
                      </a:r>
                      <a:r>
                        <a:rPr lang="en-US" sz="1200" i="1" dirty="0" smtClean="0"/>
                        <a:t>current</a:t>
                      </a:r>
                      <a:r>
                        <a:rPr lang="en-US" sz="1200" i="0" dirty="0" smtClean="0"/>
                        <a:t> to Idle state</a:t>
                      </a:r>
                      <a:endParaRPr lang="en-US" sz="1200" i="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5426733"/>
              </p:ext>
            </p:extLst>
          </p:nvPr>
        </p:nvGraphicFramePr>
        <p:xfrm>
          <a:off x="379412" y="3905834"/>
          <a:ext cx="114300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2600"/>
                <a:gridCol w="9677400"/>
              </a:tblGrid>
              <a:tr h="221323">
                <a:tc gridSpan="2">
                  <a:txBody>
                    <a:bodyPr/>
                    <a:lstStyle/>
                    <a:p>
                      <a:r>
                        <a:rPr lang="en-US" sz="1200" b="0" dirty="0" smtClean="0"/>
                        <a:t>Class: </a:t>
                      </a:r>
                      <a:r>
                        <a:rPr lang="en-US" sz="1200" b="0" dirty="0" err="1" smtClean="0"/>
                        <a:t>LockedState</a:t>
                      </a:r>
                      <a:endParaRPr lang="en-US" sz="1200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Purpose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Represent the</a:t>
                      </a:r>
                      <a:r>
                        <a:rPr lang="en-US" sz="1200" baseline="0" dirty="0" smtClean="0"/>
                        <a:t> Locked state in EFSM; handle unlock and </a:t>
                      </a:r>
                      <a:r>
                        <a:rPr lang="en-US" sz="1200" baseline="0" dirty="0" err="1" smtClean="0"/>
                        <a:t>unlockFail</a:t>
                      </a:r>
                      <a:r>
                        <a:rPr lang="en-US" sz="1200" baseline="0" dirty="0" smtClean="0"/>
                        <a:t> events when current state is Idle</a:t>
                      </a:r>
                      <a:endParaRPr lang="en-US" sz="1200" b="1" dirty="0"/>
                    </a:p>
                  </a:txBody>
                  <a:tcPr/>
                </a:tc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Member</a:t>
                      </a:r>
                      <a:r>
                        <a:rPr lang="en-US" sz="1200" baseline="0" dirty="0" smtClean="0"/>
                        <a:t> variables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aseline="0" dirty="0" smtClean="0"/>
                        <a:t>Inherit </a:t>
                      </a:r>
                      <a:r>
                        <a:rPr lang="en-US" sz="1200" i="1" baseline="0" dirty="0" smtClean="0"/>
                        <a:t>context</a:t>
                      </a:r>
                      <a:r>
                        <a:rPr lang="en-US" sz="1200" baseline="0" dirty="0" smtClean="0"/>
                        <a:t> and </a:t>
                      </a:r>
                      <a:r>
                        <a:rPr lang="en-US" sz="1200" i="1" baseline="0" dirty="0" smtClean="0"/>
                        <a:t>op</a:t>
                      </a:r>
                      <a:r>
                        <a:rPr lang="en-US" sz="1200" baseline="0" dirty="0" smtClean="0"/>
                        <a:t> from base class State</a:t>
                      </a:r>
                    </a:p>
                  </a:txBody>
                  <a:tcPr/>
                </a:tc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unlock()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Change</a:t>
                      </a:r>
                      <a:r>
                        <a:rPr lang="en-US" sz="1200" baseline="0" dirty="0" smtClean="0"/>
                        <a:t> </a:t>
                      </a:r>
                      <a:r>
                        <a:rPr lang="en-US" sz="1200" i="1" baseline="0" dirty="0" smtClean="0"/>
                        <a:t>current</a:t>
                      </a:r>
                      <a:r>
                        <a:rPr lang="en-US" sz="1200" baseline="0" dirty="0" smtClean="0"/>
                        <a:t> to Temp state</a:t>
                      </a:r>
                      <a:endParaRPr lang="en-US" sz="1200" i="1" dirty="0"/>
                    </a:p>
                  </a:txBody>
                  <a:tcPr/>
                </a:tc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unlockFail</a:t>
                      </a:r>
                      <a:r>
                        <a:rPr lang="en-US" sz="1200" dirty="0" smtClean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smtClean="0"/>
                        <a:t>Issue </a:t>
                      </a:r>
                      <a:r>
                        <a:rPr lang="en-US" sz="1200" i="0" dirty="0" err="1" smtClean="0"/>
                        <a:t>IncorrectPinMsg</a:t>
                      </a:r>
                      <a:r>
                        <a:rPr lang="en-US" sz="1200" i="0" baseline="0" dirty="0" smtClean="0"/>
                        <a:t> to </a:t>
                      </a:r>
                      <a:r>
                        <a:rPr lang="en-US" sz="1200" i="0" baseline="0" dirty="0" err="1" smtClean="0"/>
                        <a:t>OutputProcessor</a:t>
                      </a:r>
                      <a:r>
                        <a:rPr lang="en-US" sz="1200" i="0" baseline="0" dirty="0" smtClean="0"/>
                        <a:t> </a:t>
                      </a:r>
                      <a:r>
                        <a:rPr lang="en-US" sz="1200" i="1" baseline="0" dirty="0" smtClean="0"/>
                        <a:t>op</a:t>
                      </a:r>
                      <a:endParaRPr lang="en-US" sz="1200" i="1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06259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smtClean="0"/>
              <a:t>CS586 by Dr Bogdan Korel @ IIT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5612" y="863600"/>
            <a:ext cx="10590531" cy="286677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2000" i="1" dirty="0" smtClean="0"/>
              <a:t>Purpose, Attributes and Operations for State Pattern involved classes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79412" y="381000"/>
            <a:ext cx="9751060" cy="482600"/>
          </a:xfrm>
        </p:spPr>
        <p:txBody>
          <a:bodyPr anchor="t">
            <a:normAutofit/>
          </a:bodyPr>
          <a:lstStyle/>
          <a:p>
            <a:r>
              <a:rPr lang="en-US" sz="2400" dirty="0" smtClean="0"/>
              <a:t>3. State Pattern</a:t>
            </a:r>
            <a:endParaRPr lang="en-US" sz="2400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6166541"/>
              </p:ext>
            </p:extLst>
          </p:nvPr>
        </p:nvGraphicFramePr>
        <p:xfrm>
          <a:off x="379412" y="1150277"/>
          <a:ext cx="11430000" cy="1645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2600"/>
                <a:gridCol w="9677400"/>
              </a:tblGrid>
              <a:tr h="221323">
                <a:tc gridSpan="2">
                  <a:txBody>
                    <a:bodyPr/>
                    <a:lstStyle/>
                    <a:p>
                      <a:r>
                        <a:rPr lang="en-US" sz="1200" b="0" dirty="0" smtClean="0"/>
                        <a:t>Class: </a:t>
                      </a:r>
                      <a:r>
                        <a:rPr lang="en-US" sz="1200" b="0" dirty="0" err="1" smtClean="0"/>
                        <a:t>SuspendedState</a:t>
                      </a:r>
                      <a:endParaRPr lang="en-US" sz="1200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Purpose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Represent the</a:t>
                      </a:r>
                      <a:r>
                        <a:rPr lang="en-US" sz="1200" baseline="0" dirty="0" smtClean="0"/>
                        <a:t> Suspended state in EFSM; handle activate, balance and close events illustrated in the EFSM figure</a:t>
                      </a:r>
                      <a:endParaRPr lang="en-US" sz="1200" b="1" dirty="0"/>
                    </a:p>
                  </a:txBody>
                  <a:tcPr/>
                </a:tc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Member</a:t>
                      </a:r>
                      <a:r>
                        <a:rPr lang="en-US" sz="1200" baseline="0" dirty="0" smtClean="0"/>
                        <a:t> variables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aseline="0" dirty="0" smtClean="0"/>
                        <a:t>Inherit </a:t>
                      </a:r>
                      <a:r>
                        <a:rPr lang="en-US" sz="1200" i="1" baseline="0" dirty="0" smtClean="0"/>
                        <a:t>context</a:t>
                      </a:r>
                      <a:r>
                        <a:rPr lang="en-US" sz="1200" baseline="0" dirty="0" smtClean="0"/>
                        <a:t> and </a:t>
                      </a:r>
                      <a:r>
                        <a:rPr lang="en-US" sz="1200" i="1" baseline="0" dirty="0" smtClean="0"/>
                        <a:t>op</a:t>
                      </a:r>
                      <a:r>
                        <a:rPr lang="en-US" sz="1200" baseline="0" dirty="0" smtClean="0"/>
                        <a:t> from base class State</a:t>
                      </a:r>
                    </a:p>
                  </a:txBody>
                  <a:tcPr/>
                </a:tc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balance()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smtClean="0"/>
                        <a:t>Issue</a:t>
                      </a:r>
                      <a:r>
                        <a:rPr lang="en-US" sz="1200" i="0" baseline="0" dirty="0" smtClean="0"/>
                        <a:t> </a:t>
                      </a:r>
                      <a:r>
                        <a:rPr lang="en-US" sz="1200" i="0" baseline="0" dirty="0" err="1" smtClean="0"/>
                        <a:t>DisplayBalance</a:t>
                      </a:r>
                      <a:r>
                        <a:rPr lang="en-US" sz="1200" i="0" baseline="0" dirty="0" smtClean="0"/>
                        <a:t> action to </a:t>
                      </a:r>
                      <a:r>
                        <a:rPr lang="en-US" sz="1200" i="0" baseline="0" dirty="0" err="1" smtClean="0"/>
                        <a:t>OutputProcessor</a:t>
                      </a:r>
                      <a:r>
                        <a:rPr lang="en-US" sz="1200" i="0" baseline="0" dirty="0" smtClean="0"/>
                        <a:t> </a:t>
                      </a:r>
                      <a:r>
                        <a:rPr lang="en-US" sz="1200" i="1" baseline="0" dirty="0" smtClean="0"/>
                        <a:t>op</a:t>
                      </a:r>
                      <a:endParaRPr lang="en-US" sz="1200" i="1" dirty="0"/>
                    </a:p>
                  </a:txBody>
                  <a:tcPr/>
                </a:tc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activate()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smtClean="0"/>
                        <a:t>Change </a:t>
                      </a:r>
                      <a:r>
                        <a:rPr lang="en-US" sz="1200" i="1" dirty="0" smtClean="0"/>
                        <a:t>current</a:t>
                      </a:r>
                      <a:r>
                        <a:rPr lang="en-US" sz="1200" i="0" dirty="0" smtClean="0"/>
                        <a:t> to Ready state</a:t>
                      </a:r>
                      <a:endParaRPr lang="en-US" sz="1200" i="0" dirty="0"/>
                    </a:p>
                  </a:txBody>
                  <a:tcPr/>
                </a:tc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close()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smtClean="0"/>
                        <a:t>Change </a:t>
                      </a:r>
                      <a:r>
                        <a:rPr lang="en-US" sz="1200" i="1" dirty="0" smtClean="0"/>
                        <a:t>current</a:t>
                      </a:r>
                      <a:r>
                        <a:rPr lang="en-US" sz="1200" i="0" dirty="0" smtClean="0"/>
                        <a:t> to Closed state</a:t>
                      </a:r>
                      <a:endParaRPr lang="en-US" sz="1200" i="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0698052"/>
              </p:ext>
            </p:extLst>
          </p:nvPr>
        </p:nvGraphicFramePr>
        <p:xfrm>
          <a:off x="379412" y="3276600"/>
          <a:ext cx="11430000" cy="1645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2600"/>
                <a:gridCol w="9677400"/>
              </a:tblGrid>
              <a:tr h="221323">
                <a:tc gridSpan="2">
                  <a:txBody>
                    <a:bodyPr/>
                    <a:lstStyle/>
                    <a:p>
                      <a:r>
                        <a:rPr lang="en-US" sz="1200" b="0" dirty="0" smtClean="0"/>
                        <a:t>Class: </a:t>
                      </a:r>
                      <a:r>
                        <a:rPr lang="en-US" sz="1200" b="0" dirty="0" err="1" smtClean="0"/>
                        <a:t>TempState</a:t>
                      </a:r>
                      <a:endParaRPr lang="en-US" sz="1200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Purpose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Represent the</a:t>
                      </a:r>
                      <a:r>
                        <a:rPr lang="en-US" sz="1200" baseline="0" dirty="0" smtClean="0"/>
                        <a:t> Temp state in EFSM; handle </a:t>
                      </a:r>
                      <a:r>
                        <a:rPr lang="en-US" sz="1200" baseline="0" dirty="0" err="1" smtClean="0"/>
                        <a:t>aboveMin</a:t>
                      </a:r>
                      <a:r>
                        <a:rPr lang="en-US" sz="1200" baseline="0" dirty="0" smtClean="0"/>
                        <a:t>, </a:t>
                      </a:r>
                      <a:r>
                        <a:rPr lang="en-US" sz="1200" baseline="0" dirty="0" err="1" smtClean="0"/>
                        <a:t>belowMin</a:t>
                      </a:r>
                      <a:r>
                        <a:rPr lang="en-US" sz="1200" baseline="0" dirty="0" smtClean="0"/>
                        <a:t> and </a:t>
                      </a:r>
                      <a:r>
                        <a:rPr lang="en-US" sz="1200" baseline="0" dirty="0" err="1" smtClean="0"/>
                        <a:t>withdrawBelowMin</a:t>
                      </a:r>
                      <a:r>
                        <a:rPr lang="en-US" sz="1200" baseline="0" dirty="0" smtClean="0"/>
                        <a:t> events when current state is Idle</a:t>
                      </a:r>
                      <a:endParaRPr lang="en-US" sz="1200" b="1" dirty="0"/>
                    </a:p>
                  </a:txBody>
                  <a:tcPr/>
                </a:tc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Member</a:t>
                      </a:r>
                      <a:r>
                        <a:rPr lang="en-US" sz="1200" baseline="0" dirty="0" smtClean="0"/>
                        <a:t> variables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aseline="0" dirty="0" smtClean="0"/>
                        <a:t>Inherit </a:t>
                      </a:r>
                      <a:r>
                        <a:rPr lang="en-US" sz="1200" i="1" baseline="0" dirty="0" smtClean="0"/>
                        <a:t>context</a:t>
                      </a:r>
                      <a:r>
                        <a:rPr lang="en-US" sz="1200" baseline="0" dirty="0" smtClean="0"/>
                        <a:t> and </a:t>
                      </a:r>
                      <a:r>
                        <a:rPr lang="en-US" sz="1200" i="1" baseline="0" dirty="0" smtClean="0"/>
                        <a:t>op</a:t>
                      </a:r>
                      <a:r>
                        <a:rPr lang="en-US" sz="1200" baseline="0" dirty="0" smtClean="0"/>
                        <a:t> from base class State</a:t>
                      </a:r>
                    </a:p>
                  </a:txBody>
                  <a:tcPr/>
                </a:tc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aboveMin</a:t>
                      </a:r>
                      <a:r>
                        <a:rPr lang="en-US" sz="1200" dirty="0" smtClean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Change</a:t>
                      </a:r>
                      <a:r>
                        <a:rPr lang="en-US" sz="1200" baseline="0" dirty="0" smtClean="0"/>
                        <a:t> </a:t>
                      </a:r>
                      <a:r>
                        <a:rPr lang="en-US" sz="1200" i="1" baseline="0" dirty="0" smtClean="0"/>
                        <a:t>current</a:t>
                      </a:r>
                      <a:r>
                        <a:rPr lang="en-US" sz="1200" baseline="0" dirty="0" smtClean="0"/>
                        <a:t> to Ready state</a:t>
                      </a:r>
                      <a:endParaRPr lang="en-US" sz="1200" i="1" dirty="0"/>
                    </a:p>
                  </a:txBody>
                  <a:tcPr/>
                </a:tc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belowMin</a:t>
                      </a:r>
                      <a:r>
                        <a:rPr lang="en-US" sz="1200" dirty="0" smtClean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Change</a:t>
                      </a:r>
                      <a:r>
                        <a:rPr lang="en-US" sz="1200" baseline="0" dirty="0" smtClean="0"/>
                        <a:t> </a:t>
                      </a:r>
                      <a:r>
                        <a:rPr lang="en-US" sz="1200" i="1" baseline="0" dirty="0" smtClean="0"/>
                        <a:t>current</a:t>
                      </a:r>
                      <a:r>
                        <a:rPr lang="en-US" sz="1200" baseline="0" dirty="0" smtClean="0"/>
                        <a:t> to Overdrawn state</a:t>
                      </a:r>
                      <a:endParaRPr lang="en-US" sz="1200" i="1" dirty="0"/>
                    </a:p>
                  </a:txBody>
                  <a:tcPr/>
                </a:tc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withdrawBelowMin</a:t>
                      </a:r>
                      <a:r>
                        <a:rPr lang="en-US" sz="1200" dirty="0" smtClean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Change</a:t>
                      </a:r>
                      <a:r>
                        <a:rPr lang="en-US" sz="1200" baseline="0" dirty="0" smtClean="0"/>
                        <a:t> </a:t>
                      </a:r>
                      <a:r>
                        <a:rPr lang="en-US" sz="1200" i="1" baseline="0" dirty="0" smtClean="0"/>
                        <a:t>current</a:t>
                      </a:r>
                      <a:r>
                        <a:rPr lang="en-US" sz="1200" baseline="0" dirty="0" smtClean="0"/>
                        <a:t> to Overdrawn state, issue Penalty action to </a:t>
                      </a:r>
                      <a:r>
                        <a:rPr lang="en-US" sz="1200" i="0" baseline="0" dirty="0" err="1" smtClean="0"/>
                        <a:t>OutputProcessor</a:t>
                      </a:r>
                      <a:r>
                        <a:rPr lang="en-US" sz="1200" i="0" baseline="0" dirty="0" smtClean="0"/>
                        <a:t> </a:t>
                      </a:r>
                      <a:r>
                        <a:rPr lang="en-US" sz="1200" i="1" baseline="0" dirty="0" smtClean="0"/>
                        <a:t>op</a:t>
                      </a:r>
                      <a:endParaRPr lang="en-US" sz="1200" i="1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05255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smtClean="0"/>
              <a:t>CS586 by Dr Bogdan Korel @ IIT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812" y="838200"/>
            <a:ext cx="8429415" cy="5334000"/>
          </a:xfr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79412" y="407283"/>
            <a:ext cx="9751060" cy="406400"/>
          </a:xfrm>
        </p:spPr>
        <p:txBody>
          <a:bodyPr>
            <a:normAutofit fontScale="90000"/>
          </a:bodyPr>
          <a:lstStyle/>
          <a:p>
            <a:r>
              <a:rPr lang="en-US" sz="2400" dirty="0" smtClean="0"/>
              <a:t>4. Strategy Pattern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866496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smtClean="0"/>
              <a:t>CS586 by Dr Bogdan Korel @ IIT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5612" y="863600"/>
            <a:ext cx="10590531" cy="286677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2000" i="1" dirty="0" smtClean="0"/>
              <a:t>Purpose, Attributes and Operations for Strategy Pattern involved classes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79412" y="381000"/>
            <a:ext cx="9751060" cy="482600"/>
          </a:xfrm>
        </p:spPr>
        <p:txBody>
          <a:bodyPr anchor="t">
            <a:normAutofit/>
          </a:bodyPr>
          <a:lstStyle/>
          <a:p>
            <a:r>
              <a:rPr lang="en-US" sz="2400" dirty="0"/>
              <a:t>4</a:t>
            </a:r>
            <a:r>
              <a:rPr lang="en-US" sz="2400" dirty="0" smtClean="0"/>
              <a:t>. Strategy Pattern</a:t>
            </a:r>
            <a:endParaRPr lang="en-US" sz="2400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0833924"/>
              </p:ext>
            </p:extLst>
          </p:nvPr>
        </p:nvGraphicFramePr>
        <p:xfrm>
          <a:off x="379412" y="1150277"/>
          <a:ext cx="11430000" cy="4846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6000"/>
                <a:gridCol w="3048000"/>
                <a:gridCol w="990600"/>
                <a:gridCol w="533400"/>
                <a:gridCol w="914400"/>
                <a:gridCol w="609600"/>
                <a:gridCol w="3048000"/>
              </a:tblGrid>
              <a:tr h="267101">
                <a:tc gridSpan="7">
                  <a:txBody>
                    <a:bodyPr/>
                    <a:lstStyle/>
                    <a:p>
                      <a:r>
                        <a:rPr lang="en-US" sz="1200" b="0" dirty="0" smtClean="0"/>
                        <a:t>Class: </a:t>
                      </a:r>
                      <a:r>
                        <a:rPr lang="en-US" sz="1200" b="0" dirty="0" err="1" smtClean="0"/>
                        <a:t>OutputProcessor</a:t>
                      </a:r>
                      <a:endParaRPr lang="en-US" sz="1200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Purpose</a:t>
                      </a:r>
                      <a:endParaRPr lang="en-US" sz="1200" dirty="0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r>
                        <a:rPr lang="en-US" sz="1200" b="0" dirty="0" smtClean="0"/>
                        <a:t>Play</a:t>
                      </a:r>
                      <a:r>
                        <a:rPr lang="en-US" sz="1200" b="0" baseline="0" dirty="0" smtClean="0"/>
                        <a:t> the role of output processor in MDA architecture; as client of various action strategies, issue actions on each strategy’s base class</a:t>
                      </a:r>
                      <a:endParaRPr lang="en-US" sz="1200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45168">
                <a:tc rowSpan="7">
                  <a:txBody>
                    <a:bodyPr/>
                    <a:lstStyle/>
                    <a:p>
                      <a:r>
                        <a:rPr lang="en-US" sz="1200" dirty="0" smtClean="0"/>
                        <a:t>Member</a:t>
                      </a:r>
                      <a:r>
                        <a:rPr lang="en-US" sz="1200" baseline="0" dirty="0" smtClean="0"/>
                        <a:t> variables</a:t>
                      </a:r>
                      <a:endParaRPr lang="en-US" sz="1200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en-US" sz="1200" i="1" baseline="0" dirty="0" smtClean="0"/>
                        <a:t>ds</a:t>
                      </a:r>
                      <a:r>
                        <a:rPr lang="en-US" sz="1200" baseline="0" dirty="0" smtClean="0"/>
                        <a:t>: point to a </a:t>
                      </a:r>
                      <a:r>
                        <a:rPr lang="en-US" sz="1200" baseline="0" dirty="0" err="1" smtClean="0"/>
                        <a:t>DataStore</a:t>
                      </a:r>
                      <a:r>
                        <a:rPr lang="en-US" sz="1200" baseline="0" dirty="0" smtClean="0"/>
                        <a:t> object; some actions need a </a:t>
                      </a:r>
                      <a:r>
                        <a:rPr lang="en-US" sz="1200" baseline="0" dirty="0" err="1" smtClean="0"/>
                        <a:t>DataStore</a:t>
                      </a:r>
                      <a:r>
                        <a:rPr lang="en-US" sz="1200" baseline="0" dirty="0" smtClean="0"/>
                        <a:t> object to </a:t>
                      </a:r>
                      <a:r>
                        <a:rPr lang="en-US" sz="1200" baseline="0" smtClean="0"/>
                        <a:t>access data</a:t>
                      </a:r>
                      <a:endParaRPr lang="en-US" sz="1200" baseline="0" dirty="0" smtClean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1" baseline="0" dirty="0" err="1" smtClean="0"/>
                        <a:t>dpa</a:t>
                      </a:r>
                      <a:r>
                        <a:rPr lang="en-US" sz="1200" baseline="0" dirty="0" smtClean="0"/>
                        <a:t>: </a:t>
                      </a:r>
                      <a:r>
                        <a:rPr lang="en-US" sz="1200" baseline="0" dirty="0" err="1" smtClean="0"/>
                        <a:t>pinter</a:t>
                      </a:r>
                      <a:r>
                        <a:rPr lang="en-US" sz="1200" baseline="0" dirty="0" smtClean="0"/>
                        <a:t> to </a:t>
                      </a:r>
                      <a:r>
                        <a:rPr lang="en-US" sz="1200" baseline="0" dirty="0" err="1" smtClean="0"/>
                        <a:t>DeductPenaltyAction</a:t>
                      </a:r>
                      <a:r>
                        <a:rPr lang="en-US" sz="1200" baseline="0" dirty="0" smtClean="0"/>
                        <a:t> strategy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aseline="0" dirty="0" smtClean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6710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1" u="none" baseline="0" dirty="0" err="1" smtClean="0"/>
                        <a:t>sda</a:t>
                      </a:r>
                      <a:r>
                        <a:rPr lang="en-US" sz="1200" baseline="0" dirty="0" smtClean="0"/>
                        <a:t>: pointer to </a:t>
                      </a:r>
                      <a:r>
                        <a:rPr lang="en-US" sz="1200" baseline="0" dirty="0" err="1" smtClean="0"/>
                        <a:t>StoreDataAction</a:t>
                      </a:r>
                      <a:r>
                        <a:rPr lang="en-US" sz="1200" baseline="0" dirty="0" smtClean="0"/>
                        <a:t> strategy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1" baseline="0" dirty="0" err="1" smtClean="0"/>
                        <a:t>ipma</a:t>
                      </a:r>
                      <a:r>
                        <a:rPr lang="en-US" sz="1200" baseline="0" dirty="0" smtClean="0"/>
                        <a:t>: pointer to </a:t>
                      </a:r>
                      <a:r>
                        <a:rPr lang="en-US" sz="1200" baseline="0" dirty="0" err="1" smtClean="0"/>
                        <a:t>IncorrectPinMsgAction</a:t>
                      </a:r>
                      <a:r>
                        <a:rPr lang="en-US" sz="1200" baseline="0" dirty="0" smtClean="0"/>
                        <a:t> strategy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6710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1" baseline="0" dirty="0" err="1" smtClean="0"/>
                        <a:t>iimp</a:t>
                      </a:r>
                      <a:r>
                        <a:rPr lang="en-US" sz="1200" baseline="0" dirty="0" smtClean="0"/>
                        <a:t>: pointer to </a:t>
                      </a:r>
                      <a:r>
                        <a:rPr lang="en-US" sz="1200" baseline="0" dirty="0" err="1" smtClean="0"/>
                        <a:t>IncorrectIdMsgAction</a:t>
                      </a:r>
                      <a:r>
                        <a:rPr lang="en-US" sz="1200" baseline="0" dirty="0" smtClean="0"/>
                        <a:t> strategy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1" baseline="0" dirty="0" err="1" smtClean="0"/>
                        <a:t>tmama</a:t>
                      </a:r>
                      <a:r>
                        <a:rPr lang="en-US" sz="1200" baseline="0" dirty="0" smtClean="0"/>
                        <a:t>: pointer to </a:t>
                      </a:r>
                      <a:r>
                        <a:rPr lang="en-US" sz="1200" baseline="0" dirty="0" err="1" smtClean="0"/>
                        <a:t>TooManyAttmeptAction</a:t>
                      </a:r>
                      <a:r>
                        <a:rPr lang="en-US" sz="1200" baseline="0" dirty="0" smtClean="0"/>
                        <a:t> strategy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6710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1" baseline="0" dirty="0" err="1" smtClean="0"/>
                        <a:t>ppa</a:t>
                      </a:r>
                      <a:r>
                        <a:rPr lang="en-US" sz="1200" baseline="0" dirty="0" smtClean="0"/>
                        <a:t>: pointer to </a:t>
                      </a:r>
                      <a:r>
                        <a:rPr lang="en-US" sz="1200" baseline="0" dirty="0" err="1" smtClean="0"/>
                        <a:t>PromptPinAction</a:t>
                      </a:r>
                      <a:r>
                        <a:rPr lang="en-US" sz="1200" baseline="0" dirty="0" smtClean="0"/>
                        <a:t> strategy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1" baseline="0" dirty="0" err="1" smtClean="0"/>
                        <a:t>dma</a:t>
                      </a:r>
                      <a:r>
                        <a:rPr lang="en-US" sz="1200" baseline="0" dirty="0" smtClean="0"/>
                        <a:t>: pointer to </a:t>
                      </a:r>
                      <a:r>
                        <a:rPr lang="en-US" sz="1200" baseline="0" dirty="0" err="1" smtClean="0"/>
                        <a:t>DisplayMenuAction</a:t>
                      </a:r>
                      <a:r>
                        <a:rPr lang="en-US" sz="1200" baseline="0" dirty="0" smtClean="0"/>
                        <a:t> strategy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6710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1" baseline="0" dirty="0" err="1" smtClean="0"/>
                        <a:t>dda</a:t>
                      </a:r>
                      <a:r>
                        <a:rPr lang="en-US" sz="1200" baseline="0" dirty="0" smtClean="0"/>
                        <a:t>: pointer to </a:t>
                      </a:r>
                      <a:r>
                        <a:rPr lang="en-US" sz="1200" baseline="0" dirty="0" err="1" smtClean="0"/>
                        <a:t>DoDepositAction</a:t>
                      </a:r>
                      <a:r>
                        <a:rPr lang="en-US" sz="1200" baseline="0" dirty="0" smtClean="0"/>
                        <a:t> strategy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1" baseline="0" dirty="0" err="1" smtClean="0"/>
                        <a:t>nfma</a:t>
                      </a:r>
                      <a:r>
                        <a:rPr lang="en-US" sz="1200" baseline="0" dirty="0" smtClean="0"/>
                        <a:t>: pointer to </a:t>
                      </a:r>
                      <a:r>
                        <a:rPr lang="en-US" sz="1200" baseline="0" dirty="0" err="1" smtClean="0"/>
                        <a:t>NoFundMsaAction</a:t>
                      </a:r>
                      <a:r>
                        <a:rPr lang="en-US" sz="1200" baseline="0" dirty="0" smtClean="0"/>
                        <a:t> strategy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6710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1" baseline="0" dirty="0" smtClean="0"/>
                        <a:t>dba</a:t>
                      </a:r>
                      <a:r>
                        <a:rPr lang="en-US" sz="1200" baseline="0" dirty="0" smtClean="0"/>
                        <a:t>: pointer to </a:t>
                      </a:r>
                      <a:r>
                        <a:rPr lang="en-US" sz="1200" baseline="0" dirty="0" err="1" smtClean="0"/>
                        <a:t>DoWithdrawAction</a:t>
                      </a:r>
                      <a:r>
                        <a:rPr lang="en-US" sz="1200" baseline="0" dirty="0" smtClean="0"/>
                        <a:t> strategy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1" baseline="0" dirty="0" err="1" smtClean="0"/>
                        <a:t>bmma</a:t>
                      </a:r>
                      <a:r>
                        <a:rPr lang="en-US" sz="1200" baseline="0" dirty="0" smtClean="0"/>
                        <a:t>: pointer to </a:t>
                      </a:r>
                      <a:r>
                        <a:rPr lang="en-US" sz="1200" baseline="0" dirty="0" err="1" smtClean="0"/>
                        <a:t>BelowMinMsgAction</a:t>
                      </a:r>
                      <a:r>
                        <a:rPr lang="en-US" sz="1200" baseline="0" dirty="0" smtClean="0"/>
                        <a:t> strategy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6710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1" baseline="0" dirty="0" err="1" smtClean="0"/>
                        <a:t>af</a:t>
                      </a:r>
                      <a:r>
                        <a:rPr lang="en-US" sz="1200" baseline="0" dirty="0" smtClean="0"/>
                        <a:t>: Abstract factory instance used to create/configure all the previous pointers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aseline="0" dirty="0" smtClean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Constructor(</a:t>
                      </a:r>
                      <a:r>
                        <a:rPr lang="en-US" sz="1200" dirty="0" err="1" smtClean="0"/>
                        <a:t>AbstractFacotry</a:t>
                      </a:r>
                      <a:r>
                        <a:rPr lang="en-US" sz="1200" dirty="0" smtClean="0"/>
                        <a:t> *</a:t>
                      </a:r>
                      <a:r>
                        <a:rPr lang="en-US" sz="1200" dirty="0" err="1" smtClean="0"/>
                        <a:t>af</a:t>
                      </a:r>
                      <a:r>
                        <a:rPr lang="en-US" sz="1200" dirty="0" smtClean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smtClean="0"/>
                        <a:t>Initialize </a:t>
                      </a:r>
                      <a:r>
                        <a:rPr lang="en-US" sz="1200" i="1" dirty="0" err="1" smtClean="0"/>
                        <a:t>af</a:t>
                      </a:r>
                      <a:r>
                        <a:rPr lang="en-US" sz="1200" i="1" dirty="0" smtClean="0"/>
                        <a:t> </a:t>
                      </a:r>
                      <a:r>
                        <a:rPr lang="en-US" sz="1200" i="0" dirty="0" smtClean="0"/>
                        <a:t>with</a:t>
                      </a:r>
                      <a:r>
                        <a:rPr lang="en-US" sz="1200" i="0" baseline="0" dirty="0" smtClean="0"/>
                        <a:t> a concrete factory</a:t>
                      </a:r>
                      <a:endParaRPr lang="en-US" sz="1200" i="1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Destructor()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0" dirty="0" smtClean="0"/>
                        <a:t>Do</a:t>
                      </a:r>
                      <a:r>
                        <a:rPr lang="en-US" sz="1200" i="0" baseline="0" dirty="0" smtClean="0"/>
                        <a:t> nothing</a:t>
                      </a:r>
                      <a:endParaRPr lang="en-US" sz="1200" i="0" dirty="0" smtClean="0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init</a:t>
                      </a:r>
                      <a:r>
                        <a:rPr lang="en-US" sz="1200" dirty="0" smtClean="0"/>
                        <a:t>()</a:t>
                      </a:r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r>
                        <a:rPr lang="en-US" sz="1200" i="0" dirty="0" smtClean="0"/>
                        <a:t>Create/configure </a:t>
                      </a:r>
                      <a:r>
                        <a:rPr lang="en-US" sz="1200" i="0" dirty="0" err="1" smtClean="0"/>
                        <a:t>DataStore</a:t>
                      </a:r>
                      <a:r>
                        <a:rPr lang="en-US" sz="1200" i="0" baseline="0" dirty="0" smtClean="0"/>
                        <a:t> object and action strategies using </a:t>
                      </a:r>
                      <a:r>
                        <a:rPr lang="en-US" sz="1200" i="1" baseline="0" dirty="0" err="1" smtClean="0"/>
                        <a:t>af</a:t>
                      </a:r>
                      <a:r>
                        <a:rPr lang="en-US" sz="1200" i="0" baseline="0" dirty="0" smtClean="0"/>
                        <a:t>, see Abstract Factory Pattern for details</a:t>
                      </a:r>
                      <a:endParaRPr lang="en-US" sz="1200" i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storeData</a:t>
                      </a:r>
                      <a:r>
                        <a:rPr lang="en-US" sz="1200" dirty="0" smtClean="0"/>
                        <a:t>()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1200" i="0" dirty="0" smtClean="0"/>
                        <a:t>Forward</a:t>
                      </a:r>
                      <a:r>
                        <a:rPr lang="en-US" sz="1200" i="0" baseline="0" dirty="0" smtClean="0"/>
                        <a:t> action by invoking </a:t>
                      </a:r>
                      <a:r>
                        <a:rPr lang="en-US" sz="1200" i="0" baseline="0" dirty="0" err="1" smtClean="0"/>
                        <a:t>sda</a:t>
                      </a:r>
                      <a:r>
                        <a:rPr lang="en-US" sz="1200" i="0" baseline="0" dirty="0" smtClean="0"/>
                        <a:t>-&gt;</a:t>
                      </a:r>
                      <a:r>
                        <a:rPr lang="en-US" sz="1200" i="0" baseline="0" dirty="0" err="1" smtClean="0"/>
                        <a:t>storeData</a:t>
                      </a:r>
                      <a:r>
                        <a:rPr lang="en-US" sz="1200" i="0" baseline="0" dirty="0" smtClean="0"/>
                        <a:t>()</a:t>
                      </a:r>
                      <a:endParaRPr lang="en-US" sz="1200" i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1200" i="0" dirty="0" err="1" smtClean="0"/>
                        <a:t>doDeposit</a:t>
                      </a:r>
                      <a:r>
                        <a:rPr lang="en-US" sz="1200" i="0" dirty="0" smtClean="0"/>
                        <a:t>()</a:t>
                      </a:r>
                      <a:endParaRPr lang="en-US" sz="1200" i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0" dirty="0" smtClean="0"/>
                        <a:t>Forward</a:t>
                      </a:r>
                      <a:r>
                        <a:rPr lang="en-US" sz="1200" i="0" baseline="0" dirty="0" smtClean="0"/>
                        <a:t> action by invoking </a:t>
                      </a:r>
                      <a:r>
                        <a:rPr lang="en-US" sz="1200" i="0" baseline="0" dirty="0" err="1" smtClean="0"/>
                        <a:t>dda</a:t>
                      </a:r>
                      <a:r>
                        <a:rPr lang="en-US" sz="1200" i="0" baseline="0" dirty="0" smtClean="0"/>
                        <a:t>-&gt;</a:t>
                      </a:r>
                      <a:r>
                        <a:rPr lang="en-US" sz="1200" i="0" dirty="0" err="1" smtClean="0"/>
                        <a:t>doDeposit</a:t>
                      </a:r>
                      <a:r>
                        <a:rPr lang="en-US" sz="1200" i="0" baseline="0" dirty="0" smtClean="0"/>
                        <a:t>()</a:t>
                      </a:r>
                      <a:endParaRPr lang="en-US" sz="1200" i="0" dirty="0" smtClean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incorrecePinMsg</a:t>
                      </a:r>
                      <a:r>
                        <a:rPr lang="en-US" sz="1200" dirty="0" smtClean="0"/>
                        <a:t>()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0" dirty="0" smtClean="0"/>
                        <a:t>Forward</a:t>
                      </a:r>
                      <a:r>
                        <a:rPr lang="en-US" sz="1200" i="0" baseline="0" dirty="0" smtClean="0"/>
                        <a:t> action by invoking </a:t>
                      </a:r>
                      <a:r>
                        <a:rPr lang="en-US" sz="1200" i="0" baseline="0" dirty="0" err="1" smtClean="0"/>
                        <a:t>ipma</a:t>
                      </a:r>
                      <a:r>
                        <a:rPr lang="en-US" sz="1200" i="0" baseline="0" dirty="0" smtClean="0"/>
                        <a:t>&gt;</a:t>
                      </a:r>
                      <a:r>
                        <a:rPr lang="en-US" sz="1200" dirty="0" err="1" smtClean="0"/>
                        <a:t>incorrecePinMsg</a:t>
                      </a:r>
                      <a:r>
                        <a:rPr lang="en-US" sz="1200" i="0" baseline="0" dirty="0" smtClean="0"/>
                        <a:t>()</a:t>
                      </a:r>
                      <a:endParaRPr lang="en-US" sz="1200" i="0" dirty="0" smtClean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1200" i="0" dirty="0" err="1" smtClean="0"/>
                        <a:t>noFundMsg</a:t>
                      </a:r>
                      <a:r>
                        <a:rPr lang="en-US" sz="1200" i="0" dirty="0" smtClean="0"/>
                        <a:t>()</a:t>
                      </a:r>
                      <a:endParaRPr lang="en-US" sz="1200" i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0" dirty="0" smtClean="0"/>
                        <a:t>Forward</a:t>
                      </a:r>
                      <a:r>
                        <a:rPr lang="en-US" sz="1200" i="0" baseline="0" dirty="0" smtClean="0"/>
                        <a:t> action by invoking </a:t>
                      </a:r>
                      <a:r>
                        <a:rPr lang="en-US" sz="1200" i="0" baseline="0" dirty="0" err="1" smtClean="0"/>
                        <a:t>nfma</a:t>
                      </a:r>
                      <a:r>
                        <a:rPr lang="en-US" sz="1200" i="0" baseline="0" dirty="0" smtClean="0"/>
                        <a:t>-&gt;</a:t>
                      </a:r>
                      <a:r>
                        <a:rPr lang="en-US" sz="1200" i="0" dirty="0" err="1" smtClean="0"/>
                        <a:t>noFundMsg</a:t>
                      </a:r>
                      <a:r>
                        <a:rPr lang="en-US" sz="1200" i="0" baseline="0" dirty="0" smtClean="0"/>
                        <a:t>()</a:t>
                      </a:r>
                      <a:endParaRPr lang="en-US" sz="1200" i="0" dirty="0" smtClean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incorrectIdMsg</a:t>
                      </a:r>
                      <a:r>
                        <a:rPr lang="en-US" sz="1200" dirty="0" smtClean="0"/>
                        <a:t>()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0" dirty="0" smtClean="0"/>
                        <a:t>Forward</a:t>
                      </a:r>
                      <a:r>
                        <a:rPr lang="en-US" sz="1200" i="0" baseline="0" dirty="0" smtClean="0"/>
                        <a:t> action by invoking </a:t>
                      </a:r>
                      <a:r>
                        <a:rPr lang="en-US" sz="1200" i="0" baseline="0" dirty="0" err="1" smtClean="0"/>
                        <a:t>iima</a:t>
                      </a:r>
                      <a:r>
                        <a:rPr lang="en-US" sz="1200" i="0" baseline="0" dirty="0" smtClean="0"/>
                        <a:t>-&gt;</a:t>
                      </a:r>
                      <a:r>
                        <a:rPr lang="en-US" sz="1200" dirty="0" err="1" smtClean="0"/>
                        <a:t>incorrecePinMsg</a:t>
                      </a:r>
                      <a:r>
                        <a:rPr lang="en-US" sz="1200" i="0" baseline="0" dirty="0" smtClean="0"/>
                        <a:t>()</a:t>
                      </a:r>
                      <a:endParaRPr lang="en-US" sz="1200" i="0" dirty="0" smtClean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1200" i="0" dirty="0" err="1" smtClean="0"/>
                        <a:t>displayBalance</a:t>
                      </a:r>
                      <a:r>
                        <a:rPr lang="en-US" sz="1200" i="0" dirty="0" smtClean="0"/>
                        <a:t>()</a:t>
                      </a:r>
                      <a:endParaRPr lang="en-US" sz="1200" i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0" dirty="0" smtClean="0"/>
                        <a:t>Forward</a:t>
                      </a:r>
                      <a:r>
                        <a:rPr lang="en-US" sz="1200" i="0" baseline="0" dirty="0" smtClean="0"/>
                        <a:t> action by invoking dba-&gt;</a:t>
                      </a:r>
                      <a:r>
                        <a:rPr lang="en-US" sz="1200" i="0" dirty="0" err="1" smtClean="0"/>
                        <a:t>displayBalance</a:t>
                      </a:r>
                      <a:r>
                        <a:rPr lang="en-US" sz="1200" i="0" baseline="0" dirty="0" smtClean="0"/>
                        <a:t>()</a:t>
                      </a:r>
                      <a:endParaRPr lang="en-US" sz="1200" i="0" dirty="0" smtClean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tooManyAttemptMsg</a:t>
                      </a:r>
                      <a:r>
                        <a:rPr lang="en-US" sz="1200" dirty="0" smtClean="0"/>
                        <a:t>()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0" dirty="0" smtClean="0"/>
                        <a:t>Forward</a:t>
                      </a:r>
                      <a:r>
                        <a:rPr lang="en-US" sz="1200" i="0" baseline="0" dirty="0" smtClean="0"/>
                        <a:t> action by invoking </a:t>
                      </a:r>
                      <a:r>
                        <a:rPr lang="en-US" sz="1200" i="0" baseline="0" dirty="0" err="1" smtClean="0"/>
                        <a:t>tmama</a:t>
                      </a:r>
                      <a:r>
                        <a:rPr lang="en-US" sz="1200" i="0" baseline="0" dirty="0" smtClean="0"/>
                        <a:t>-&gt;</a:t>
                      </a:r>
                      <a:r>
                        <a:rPr lang="en-US" sz="1200" dirty="0" err="1" smtClean="0"/>
                        <a:t>tooManyAttemptMsg</a:t>
                      </a:r>
                      <a:r>
                        <a:rPr lang="en-US" sz="1200" i="0" baseline="0" dirty="0" smtClean="0"/>
                        <a:t>()</a:t>
                      </a:r>
                      <a:endParaRPr lang="en-US" sz="1200" i="0" dirty="0" smtClean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1200" i="0" dirty="0" err="1" smtClean="0"/>
                        <a:t>doWithdraw</a:t>
                      </a:r>
                      <a:r>
                        <a:rPr lang="en-US" sz="1200" i="0" dirty="0" smtClean="0"/>
                        <a:t>()</a:t>
                      </a:r>
                      <a:endParaRPr lang="en-US" sz="1200" i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0" dirty="0" smtClean="0"/>
                        <a:t>Forward</a:t>
                      </a:r>
                      <a:r>
                        <a:rPr lang="en-US" sz="1200" i="0" baseline="0" dirty="0" smtClean="0"/>
                        <a:t> action by invoking </a:t>
                      </a:r>
                      <a:r>
                        <a:rPr lang="en-US" sz="1200" i="0" baseline="0" dirty="0" err="1" smtClean="0"/>
                        <a:t>dwm</a:t>
                      </a:r>
                      <a:r>
                        <a:rPr lang="en-US" sz="1200" i="0" baseline="0" dirty="0" smtClean="0"/>
                        <a:t>-&gt;</a:t>
                      </a:r>
                      <a:r>
                        <a:rPr lang="en-US" sz="1200" i="0" dirty="0" err="1" smtClean="0"/>
                        <a:t>doWithdraw</a:t>
                      </a:r>
                      <a:r>
                        <a:rPr lang="en-US" sz="1200" i="0" baseline="0" dirty="0" smtClean="0"/>
                        <a:t>()</a:t>
                      </a:r>
                      <a:endParaRPr lang="en-US" sz="1200" i="0" dirty="0" smtClean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promptPin</a:t>
                      </a:r>
                      <a:r>
                        <a:rPr lang="en-US" sz="1200" dirty="0" smtClean="0"/>
                        <a:t>()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0" dirty="0" smtClean="0"/>
                        <a:t>Forward</a:t>
                      </a:r>
                      <a:r>
                        <a:rPr lang="en-US" sz="1200" i="0" baseline="0" dirty="0" smtClean="0"/>
                        <a:t> action by invoking </a:t>
                      </a:r>
                      <a:r>
                        <a:rPr lang="en-US" sz="1200" i="0" baseline="0" dirty="0" err="1" smtClean="0"/>
                        <a:t>ppa</a:t>
                      </a:r>
                      <a:r>
                        <a:rPr lang="en-US" sz="1200" i="0" baseline="0" dirty="0" smtClean="0"/>
                        <a:t>-&gt;</a:t>
                      </a:r>
                      <a:r>
                        <a:rPr lang="en-US" sz="1200" dirty="0" err="1" smtClean="0"/>
                        <a:t>promptPin</a:t>
                      </a:r>
                      <a:r>
                        <a:rPr lang="en-US" sz="1200" i="0" baseline="0" dirty="0" smtClean="0"/>
                        <a:t>()</a:t>
                      </a:r>
                      <a:endParaRPr lang="en-US" sz="1200" i="0" dirty="0" smtClean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1200" i="0" dirty="0" err="1" smtClean="0"/>
                        <a:t>belowMinMsg</a:t>
                      </a:r>
                      <a:r>
                        <a:rPr lang="en-US" sz="1200" i="0" dirty="0" smtClean="0"/>
                        <a:t>()</a:t>
                      </a:r>
                      <a:endParaRPr lang="en-US" sz="1200" i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0" dirty="0" smtClean="0"/>
                        <a:t>Forward</a:t>
                      </a:r>
                      <a:r>
                        <a:rPr lang="en-US" sz="1200" i="0" baseline="0" dirty="0" smtClean="0"/>
                        <a:t> action by invoking </a:t>
                      </a:r>
                      <a:r>
                        <a:rPr lang="en-US" sz="1200" i="0" baseline="0" dirty="0" err="1" smtClean="0"/>
                        <a:t>bmma</a:t>
                      </a:r>
                      <a:r>
                        <a:rPr lang="en-US" sz="1200" i="0" baseline="0" dirty="0" smtClean="0"/>
                        <a:t>-&gt;</a:t>
                      </a:r>
                      <a:r>
                        <a:rPr lang="en-US" sz="1200" i="0" dirty="0" err="1" smtClean="0"/>
                        <a:t>belowMinMsg</a:t>
                      </a:r>
                      <a:r>
                        <a:rPr lang="en-US" sz="1200" i="0" baseline="0" dirty="0" smtClean="0"/>
                        <a:t>()</a:t>
                      </a:r>
                      <a:endParaRPr lang="en-US" sz="1200" i="0" dirty="0" smtClean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displayMenu</a:t>
                      </a:r>
                      <a:r>
                        <a:rPr lang="en-US" sz="1200" dirty="0" smtClean="0"/>
                        <a:t>()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0" dirty="0" smtClean="0"/>
                        <a:t>Forward</a:t>
                      </a:r>
                      <a:r>
                        <a:rPr lang="en-US" sz="1200" i="0" baseline="0" dirty="0" smtClean="0"/>
                        <a:t> action by invoking </a:t>
                      </a:r>
                      <a:r>
                        <a:rPr lang="en-US" sz="1200" i="0" baseline="0" dirty="0" err="1" smtClean="0"/>
                        <a:t>dma</a:t>
                      </a:r>
                      <a:r>
                        <a:rPr lang="en-US" sz="1200" i="0" baseline="0" dirty="0" smtClean="0"/>
                        <a:t>-&gt;</a:t>
                      </a:r>
                      <a:r>
                        <a:rPr lang="en-US" sz="1200" dirty="0" err="1" smtClean="0"/>
                        <a:t>displayMenu</a:t>
                      </a:r>
                      <a:r>
                        <a:rPr lang="en-US" sz="1200" i="0" baseline="0" dirty="0" smtClean="0"/>
                        <a:t>()</a:t>
                      </a:r>
                      <a:endParaRPr lang="en-US" sz="1200" i="0" dirty="0" smtClean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1200" i="0" dirty="0" err="1" smtClean="0"/>
                        <a:t>payPenalty</a:t>
                      </a:r>
                      <a:r>
                        <a:rPr lang="en-US" sz="1200" i="0" dirty="0" smtClean="0"/>
                        <a:t>()</a:t>
                      </a:r>
                      <a:endParaRPr lang="en-US" sz="1200" i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0" dirty="0" smtClean="0"/>
                        <a:t>Forward</a:t>
                      </a:r>
                      <a:r>
                        <a:rPr lang="en-US" sz="1200" i="0" baseline="0" dirty="0" smtClean="0"/>
                        <a:t> action by invoking </a:t>
                      </a:r>
                      <a:r>
                        <a:rPr lang="en-US" sz="1200" i="0" baseline="0" dirty="0" err="1" smtClean="0"/>
                        <a:t>dpa</a:t>
                      </a:r>
                      <a:r>
                        <a:rPr lang="en-US" sz="1200" i="0" baseline="0" dirty="0" smtClean="0"/>
                        <a:t>-&gt;</a:t>
                      </a:r>
                      <a:r>
                        <a:rPr lang="en-US" sz="1200" i="0" dirty="0" err="1" smtClean="0"/>
                        <a:t>payPenalty</a:t>
                      </a:r>
                      <a:r>
                        <a:rPr lang="en-US" sz="1200" i="0" baseline="0" dirty="0" smtClean="0"/>
                        <a:t>()</a:t>
                      </a:r>
                      <a:endParaRPr lang="en-US" sz="1200" i="0" dirty="0" smtClean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95422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smtClean="0"/>
              <a:t>CS586 by Dr Bogdan Korel @ IIT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5612" y="863600"/>
            <a:ext cx="10590531" cy="286677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2000" i="1" dirty="0" smtClean="0"/>
              <a:t>Purpose, Attributes and Operations for Strategy Pattern involved classes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79412" y="381000"/>
            <a:ext cx="9751060" cy="482600"/>
          </a:xfrm>
        </p:spPr>
        <p:txBody>
          <a:bodyPr anchor="t">
            <a:normAutofit/>
          </a:bodyPr>
          <a:lstStyle/>
          <a:p>
            <a:r>
              <a:rPr lang="en-US" sz="2400" dirty="0"/>
              <a:t>4</a:t>
            </a:r>
            <a:r>
              <a:rPr lang="en-US" sz="2400" dirty="0" smtClean="0"/>
              <a:t>. Strategy Pattern</a:t>
            </a:r>
            <a:endParaRPr lang="en-US" sz="2400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0309375"/>
              </p:ext>
            </p:extLst>
          </p:nvPr>
        </p:nvGraphicFramePr>
        <p:xfrm>
          <a:off x="379412" y="1150277"/>
          <a:ext cx="11430000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6000"/>
                <a:gridCol w="9144000"/>
              </a:tblGrid>
              <a:tr h="267101">
                <a:tc gridSpan="2">
                  <a:txBody>
                    <a:bodyPr/>
                    <a:lstStyle/>
                    <a:p>
                      <a:r>
                        <a:rPr lang="en-US" sz="1200" b="0" dirty="0" smtClean="0"/>
                        <a:t>Class: </a:t>
                      </a:r>
                      <a:r>
                        <a:rPr lang="en-US" sz="1200" b="0" dirty="0" err="1" smtClean="0"/>
                        <a:t>StoreDataAction</a:t>
                      </a:r>
                      <a:endParaRPr lang="en-US" sz="1200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Purpose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dirty="0" smtClean="0"/>
                        <a:t>Abstract class that groups strategies of </a:t>
                      </a:r>
                      <a:r>
                        <a:rPr lang="en-US" sz="1200" b="0" dirty="0" err="1" smtClean="0"/>
                        <a:t>StoreData</a:t>
                      </a:r>
                      <a:r>
                        <a:rPr lang="en-US" sz="1200" b="0" baseline="0" dirty="0" smtClean="0"/>
                        <a:t> action</a:t>
                      </a:r>
                      <a:endParaRPr lang="en-US" sz="1200" b="0" dirty="0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Member</a:t>
                      </a:r>
                      <a:r>
                        <a:rPr lang="en-US" sz="1200" baseline="0" dirty="0" smtClean="0"/>
                        <a:t> variables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aseline="0" dirty="0" smtClean="0"/>
                        <a:t>None</a:t>
                      </a:r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Constructor/Destructor()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smtClean="0"/>
                        <a:t>Do nothing</a:t>
                      </a:r>
                      <a:endParaRPr lang="en-US" sz="1200" i="1" dirty="0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storeData</a:t>
                      </a:r>
                      <a:r>
                        <a:rPr lang="en-US" sz="1200" dirty="0" smtClean="0"/>
                        <a:t>(</a:t>
                      </a:r>
                      <a:r>
                        <a:rPr lang="en-US" sz="1200" dirty="0" err="1" smtClean="0"/>
                        <a:t>DataStore</a:t>
                      </a:r>
                      <a:r>
                        <a:rPr lang="en-US" sz="1200" dirty="0" smtClean="0"/>
                        <a:t> *ds)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smtClean="0"/>
                        <a:t>Abstract method; subclass</a:t>
                      </a:r>
                      <a:r>
                        <a:rPr lang="en-US" sz="1200" i="0" baseline="0" dirty="0" smtClean="0"/>
                        <a:t> should override it to s</a:t>
                      </a:r>
                      <a:r>
                        <a:rPr lang="en-US" sz="1200" i="0" dirty="0" smtClean="0"/>
                        <a:t>tore</a:t>
                      </a:r>
                      <a:r>
                        <a:rPr lang="en-US" sz="1200" i="0" baseline="0" dirty="0" smtClean="0"/>
                        <a:t> </a:t>
                      </a:r>
                      <a:r>
                        <a:rPr lang="en-US" sz="1200" i="0" baseline="0" dirty="0" err="1" smtClean="0"/>
                        <a:t>temp_pin</a:t>
                      </a:r>
                      <a:r>
                        <a:rPr lang="en-US" sz="1200" i="0" baseline="0" dirty="0" smtClean="0"/>
                        <a:t>, </a:t>
                      </a:r>
                      <a:r>
                        <a:rPr lang="en-US" sz="1200" i="0" baseline="0" dirty="0" err="1" smtClean="0"/>
                        <a:t>temp_id</a:t>
                      </a:r>
                      <a:r>
                        <a:rPr lang="en-US" sz="1200" i="0" baseline="0" dirty="0" smtClean="0"/>
                        <a:t> and </a:t>
                      </a:r>
                      <a:r>
                        <a:rPr lang="en-US" sz="1200" i="0" baseline="0" dirty="0" err="1" smtClean="0"/>
                        <a:t>temp_balance</a:t>
                      </a:r>
                      <a:r>
                        <a:rPr lang="en-US" sz="1200" i="0" baseline="0" dirty="0" smtClean="0"/>
                        <a:t> to pin, id and balance respectively; different strategies differs in the type of </a:t>
                      </a:r>
                      <a:r>
                        <a:rPr lang="en-US" sz="1200" i="0" baseline="0" dirty="0" err="1" smtClean="0"/>
                        <a:t>DataStore</a:t>
                      </a:r>
                      <a:endParaRPr lang="en-US" sz="1200" i="1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5654351"/>
              </p:ext>
            </p:extLst>
          </p:nvPr>
        </p:nvGraphicFramePr>
        <p:xfrm>
          <a:off x="379412" y="2990678"/>
          <a:ext cx="114300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6000"/>
                <a:gridCol w="9144000"/>
              </a:tblGrid>
              <a:tr h="267101">
                <a:tc gridSpan="2">
                  <a:txBody>
                    <a:bodyPr/>
                    <a:lstStyle/>
                    <a:p>
                      <a:r>
                        <a:rPr lang="en-US" sz="1200" b="0" dirty="0" smtClean="0"/>
                        <a:t>Class: SDAction1</a:t>
                      </a:r>
                      <a:endParaRPr lang="en-US" sz="1200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Purpose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dirty="0" smtClean="0"/>
                        <a:t>Concrete strategy of </a:t>
                      </a:r>
                      <a:r>
                        <a:rPr lang="en-US" sz="1200" b="0" dirty="0" err="1" smtClean="0"/>
                        <a:t>StoreData</a:t>
                      </a:r>
                      <a:r>
                        <a:rPr lang="en-US" sz="1200" b="0" baseline="0" dirty="0" smtClean="0"/>
                        <a:t> action for Account1</a:t>
                      </a:r>
                      <a:endParaRPr lang="en-US" sz="1200" b="0" dirty="0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Member</a:t>
                      </a:r>
                      <a:r>
                        <a:rPr lang="en-US" sz="1200" baseline="0" dirty="0" smtClean="0"/>
                        <a:t> variables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aseline="0" dirty="0" smtClean="0"/>
                        <a:t>None</a:t>
                      </a:r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Constructor/Destructor()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smtClean="0"/>
                        <a:t>Do nothing</a:t>
                      </a:r>
                      <a:endParaRPr lang="en-US" sz="1200" i="1" dirty="0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storeData</a:t>
                      </a:r>
                      <a:r>
                        <a:rPr lang="en-US" sz="1200" dirty="0" smtClean="0"/>
                        <a:t>(</a:t>
                      </a:r>
                      <a:r>
                        <a:rPr lang="en-US" sz="1200" dirty="0" err="1" smtClean="0"/>
                        <a:t>DataStore</a:t>
                      </a:r>
                      <a:r>
                        <a:rPr lang="en-US" sz="1200" dirty="0" smtClean="0"/>
                        <a:t> *ds)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smtClean="0"/>
                        <a:t>Cast</a:t>
                      </a:r>
                      <a:r>
                        <a:rPr lang="en-US" sz="1200" i="0" baseline="0" dirty="0" smtClean="0"/>
                        <a:t> </a:t>
                      </a:r>
                      <a:r>
                        <a:rPr lang="en-US" sz="1200" i="1" baseline="0" dirty="0" smtClean="0"/>
                        <a:t>ds</a:t>
                      </a:r>
                      <a:r>
                        <a:rPr lang="en-US" sz="1200" i="0" baseline="0" dirty="0" smtClean="0"/>
                        <a:t> to DataStore1 object and execute the store action</a:t>
                      </a:r>
                      <a:endParaRPr lang="en-US" sz="1200" i="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6485563"/>
              </p:ext>
            </p:extLst>
          </p:nvPr>
        </p:nvGraphicFramePr>
        <p:xfrm>
          <a:off x="379412" y="4648200"/>
          <a:ext cx="114300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6000"/>
                <a:gridCol w="9144000"/>
              </a:tblGrid>
              <a:tr h="267101">
                <a:tc gridSpan="2">
                  <a:txBody>
                    <a:bodyPr/>
                    <a:lstStyle/>
                    <a:p>
                      <a:r>
                        <a:rPr lang="en-US" sz="1200" b="0" dirty="0" smtClean="0"/>
                        <a:t>Class: SDAction2</a:t>
                      </a:r>
                      <a:endParaRPr lang="en-US" sz="1200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Purpose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dirty="0" smtClean="0"/>
                        <a:t>Concrete strategy of </a:t>
                      </a:r>
                      <a:r>
                        <a:rPr lang="en-US" sz="1200" b="0" dirty="0" err="1" smtClean="0"/>
                        <a:t>StoreData</a:t>
                      </a:r>
                      <a:r>
                        <a:rPr lang="en-US" sz="1200" b="0" baseline="0" dirty="0" smtClean="0"/>
                        <a:t> action for Account2</a:t>
                      </a:r>
                      <a:endParaRPr lang="en-US" sz="1200" b="0" dirty="0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Member</a:t>
                      </a:r>
                      <a:r>
                        <a:rPr lang="en-US" sz="1200" baseline="0" dirty="0" smtClean="0"/>
                        <a:t> variables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aseline="0" dirty="0" smtClean="0"/>
                        <a:t>None</a:t>
                      </a:r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Constructor/Destructor()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smtClean="0"/>
                        <a:t>Do nothing</a:t>
                      </a:r>
                      <a:endParaRPr lang="en-US" sz="1200" i="1" dirty="0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storeData</a:t>
                      </a:r>
                      <a:r>
                        <a:rPr lang="en-US" sz="1200" dirty="0" smtClean="0"/>
                        <a:t>(</a:t>
                      </a:r>
                      <a:r>
                        <a:rPr lang="en-US" sz="1200" dirty="0" err="1" smtClean="0"/>
                        <a:t>DataStore</a:t>
                      </a:r>
                      <a:r>
                        <a:rPr lang="en-US" sz="1200" dirty="0" smtClean="0"/>
                        <a:t> *ds)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smtClean="0"/>
                        <a:t>Cast</a:t>
                      </a:r>
                      <a:r>
                        <a:rPr lang="en-US" sz="1200" i="0" baseline="0" dirty="0" smtClean="0"/>
                        <a:t> </a:t>
                      </a:r>
                      <a:r>
                        <a:rPr lang="en-US" sz="1200" i="1" baseline="0" dirty="0" smtClean="0"/>
                        <a:t>ds</a:t>
                      </a:r>
                      <a:r>
                        <a:rPr lang="en-US" sz="1200" i="0" baseline="0" dirty="0" smtClean="0"/>
                        <a:t> to DataStore2 object and execute the store action</a:t>
                      </a:r>
                      <a:endParaRPr lang="en-US" sz="1200" i="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8713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smtClean="0"/>
              <a:t>CS586 by Dr Bogdan Korel @ IIT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5612" y="863600"/>
            <a:ext cx="10590531" cy="286677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2000" i="1" dirty="0" smtClean="0"/>
              <a:t>Purpose, Attributes and Operations for Strategy Pattern involved classes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79412" y="381000"/>
            <a:ext cx="9751060" cy="482600"/>
          </a:xfrm>
        </p:spPr>
        <p:txBody>
          <a:bodyPr anchor="t">
            <a:normAutofit/>
          </a:bodyPr>
          <a:lstStyle/>
          <a:p>
            <a:r>
              <a:rPr lang="en-US" sz="2400" dirty="0"/>
              <a:t>4</a:t>
            </a:r>
            <a:r>
              <a:rPr lang="en-US" sz="2400" dirty="0" smtClean="0"/>
              <a:t>. Strategy Pattern</a:t>
            </a:r>
            <a:endParaRPr lang="en-US" sz="2400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921075"/>
              </p:ext>
            </p:extLst>
          </p:nvPr>
        </p:nvGraphicFramePr>
        <p:xfrm>
          <a:off x="379412" y="1150277"/>
          <a:ext cx="114300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6000"/>
                <a:gridCol w="9144000"/>
              </a:tblGrid>
              <a:tr h="267101">
                <a:tc gridSpan="2">
                  <a:txBody>
                    <a:bodyPr/>
                    <a:lstStyle/>
                    <a:p>
                      <a:r>
                        <a:rPr lang="en-US" sz="1200" b="0" dirty="0" smtClean="0"/>
                        <a:t>Class: </a:t>
                      </a:r>
                      <a:r>
                        <a:rPr lang="en-US" sz="1200" b="0" dirty="0" err="1" smtClean="0"/>
                        <a:t>IncorrectPinMsgAction</a:t>
                      </a:r>
                      <a:endParaRPr lang="en-US" sz="1200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Purpose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dirty="0" smtClean="0"/>
                        <a:t>Abstract class that groups strategies of </a:t>
                      </a:r>
                      <a:r>
                        <a:rPr lang="en-US" sz="1200" b="0" dirty="0" err="1" smtClean="0"/>
                        <a:t>IncorrectPinMsg</a:t>
                      </a:r>
                      <a:r>
                        <a:rPr lang="en-US" sz="1200" b="0" baseline="0" dirty="0" smtClean="0"/>
                        <a:t> action</a:t>
                      </a:r>
                      <a:endParaRPr lang="en-US" sz="1200" b="0" dirty="0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Member</a:t>
                      </a:r>
                      <a:r>
                        <a:rPr lang="en-US" sz="1200" baseline="0" dirty="0" smtClean="0"/>
                        <a:t> variables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aseline="0" dirty="0" smtClean="0"/>
                        <a:t>None</a:t>
                      </a:r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Constructor/Destructor()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smtClean="0"/>
                        <a:t>Do nothing</a:t>
                      </a:r>
                      <a:endParaRPr lang="en-US" sz="1200" i="1" dirty="0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incorrectPinMsg</a:t>
                      </a:r>
                      <a:r>
                        <a:rPr lang="en-US" sz="1200" dirty="0" smtClean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smtClean="0"/>
                        <a:t>Abstract method; override to print out </a:t>
                      </a:r>
                      <a:r>
                        <a:rPr lang="en-US" sz="1200" i="0" dirty="0" err="1" smtClean="0"/>
                        <a:t>msg</a:t>
                      </a:r>
                      <a:r>
                        <a:rPr lang="en-US" sz="1200" i="0" dirty="0" smtClean="0"/>
                        <a:t> about</a:t>
                      </a:r>
                      <a:r>
                        <a:rPr lang="en-US" sz="1200" i="0" baseline="0" dirty="0" smtClean="0"/>
                        <a:t> incorrect PIN number for different accounts</a:t>
                      </a:r>
                      <a:endParaRPr lang="en-US" sz="1200" i="1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4065794"/>
              </p:ext>
            </p:extLst>
          </p:nvPr>
        </p:nvGraphicFramePr>
        <p:xfrm>
          <a:off x="379412" y="2808554"/>
          <a:ext cx="114300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6000"/>
                <a:gridCol w="9144000"/>
              </a:tblGrid>
              <a:tr h="267101">
                <a:tc gridSpan="2">
                  <a:txBody>
                    <a:bodyPr/>
                    <a:lstStyle/>
                    <a:p>
                      <a:r>
                        <a:rPr lang="en-US" sz="1200" b="0" dirty="0" smtClean="0"/>
                        <a:t>Class: IPMAction1</a:t>
                      </a:r>
                      <a:endParaRPr lang="en-US" sz="1200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Purpose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dirty="0" smtClean="0"/>
                        <a:t>Concrete strategy of </a:t>
                      </a:r>
                      <a:r>
                        <a:rPr lang="en-US" sz="1200" b="0" dirty="0" err="1" smtClean="0"/>
                        <a:t>IncorrectPinMsg</a:t>
                      </a:r>
                      <a:r>
                        <a:rPr lang="en-US" sz="1200" b="0" baseline="0" dirty="0" smtClean="0"/>
                        <a:t> action for Account1</a:t>
                      </a:r>
                      <a:endParaRPr lang="en-US" sz="1200" b="0" dirty="0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Member</a:t>
                      </a:r>
                      <a:r>
                        <a:rPr lang="en-US" sz="1200" baseline="0" dirty="0" smtClean="0"/>
                        <a:t> variables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aseline="0" dirty="0" smtClean="0"/>
                        <a:t>None</a:t>
                      </a:r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Constructor/Destructor()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smtClean="0"/>
                        <a:t>Do nothing</a:t>
                      </a:r>
                      <a:endParaRPr lang="en-US" sz="1200" i="1" dirty="0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incorrectPinMsg</a:t>
                      </a:r>
                      <a:r>
                        <a:rPr lang="en-US" sz="1200" dirty="0" smtClean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smtClean="0"/>
                        <a:t>Print out incorrect PIN </a:t>
                      </a:r>
                      <a:r>
                        <a:rPr lang="en-US" sz="1200" i="0" dirty="0" err="1" smtClean="0"/>
                        <a:t>msg</a:t>
                      </a:r>
                      <a:r>
                        <a:rPr lang="en-US" sz="1200" i="0" dirty="0" smtClean="0"/>
                        <a:t> for account1</a:t>
                      </a:r>
                      <a:endParaRPr lang="en-US" sz="1200" i="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9013723"/>
              </p:ext>
            </p:extLst>
          </p:nvPr>
        </p:nvGraphicFramePr>
        <p:xfrm>
          <a:off x="379412" y="4490377"/>
          <a:ext cx="114300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6000"/>
                <a:gridCol w="9144000"/>
              </a:tblGrid>
              <a:tr h="267101">
                <a:tc gridSpan="2">
                  <a:txBody>
                    <a:bodyPr/>
                    <a:lstStyle/>
                    <a:p>
                      <a:r>
                        <a:rPr lang="en-US" sz="1200" b="0" dirty="0" smtClean="0"/>
                        <a:t>Class: IPMAction2</a:t>
                      </a:r>
                      <a:endParaRPr lang="en-US" sz="1200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Purpose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dirty="0" smtClean="0"/>
                        <a:t>Concrete strategy of </a:t>
                      </a:r>
                      <a:r>
                        <a:rPr lang="en-US" sz="1200" b="0" dirty="0" err="1" smtClean="0"/>
                        <a:t>IncorrectPinMsg</a:t>
                      </a:r>
                      <a:r>
                        <a:rPr lang="en-US" sz="1200" b="0" baseline="0" dirty="0" smtClean="0"/>
                        <a:t> action for Account2</a:t>
                      </a:r>
                      <a:endParaRPr lang="en-US" sz="1200" b="0" dirty="0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Member</a:t>
                      </a:r>
                      <a:r>
                        <a:rPr lang="en-US" sz="1200" baseline="0" dirty="0" smtClean="0"/>
                        <a:t> variables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aseline="0" dirty="0" smtClean="0"/>
                        <a:t>None</a:t>
                      </a:r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Constructor/Destructor()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smtClean="0"/>
                        <a:t>Do nothing</a:t>
                      </a:r>
                      <a:endParaRPr lang="en-US" sz="1200" i="1" dirty="0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incorrectPinMsg</a:t>
                      </a:r>
                      <a:r>
                        <a:rPr lang="en-US" sz="1200" dirty="0" smtClean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0" dirty="0" smtClean="0"/>
                        <a:t>Print out incorrect PIN </a:t>
                      </a:r>
                      <a:r>
                        <a:rPr lang="en-US" sz="1200" i="0" dirty="0" err="1" smtClean="0"/>
                        <a:t>msg</a:t>
                      </a:r>
                      <a:r>
                        <a:rPr lang="en-US" sz="1200" i="0" dirty="0" smtClean="0"/>
                        <a:t> for account2</a:t>
                      </a: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82098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smtClean="0"/>
              <a:t>CS586 by Dr Bogdan Korel @ IIT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5612" y="863600"/>
            <a:ext cx="10590531" cy="286677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2000" i="1" dirty="0" smtClean="0"/>
              <a:t>Purpose, Attributes and Operations for Strategy Pattern involved classes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79412" y="381000"/>
            <a:ext cx="9751060" cy="482600"/>
          </a:xfrm>
        </p:spPr>
        <p:txBody>
          <a:bodyPr anchor="t">
            <a:normAutofit/>
          </a:bodyPr>
          <a:lstStyle/>
          <a:p>
            <a:r>
              <a:rPr lang="en-US" sz="2400" dirty="0"/>
              <a:t>4</a:t>
            </a:r>
            <a:r>
              <a:rPr lang="en-US" sz="2400" dirty="0" smtClean="0"/>
              <a:t>. Strategy Pattern</a:t>
            </a:r>
            <a:endParaRPr lang="en-US" sz="2400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2286291"/>
              </p:ext>
            </p:extLst>
          </p:nvPr>
        </p:nvGraphicFramePr>
        <p:xfrm>
          <a:off x="379412" y="1150277"/>
          <a:ext cx="114300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6000"/>
                <a:gridCol w="9144000"/>
              </a:tblGrid>
              <a:tr h="267101">
                <a:tc gridSpan="2">
                  <a:txBody>
                    <a:bodyPr/>
                    <a:lstStyle/>
                    <a:p>
                      <a:r>
                        <a:rPr lang="en-US" sz="1200" b="0" dirty="0" smtClean="0"/>
                        <a:t>Class: </a:t>
                      </a:r>
                      <a:r>
                        <a:rPr lang="en-US" sz="1200" b="0" dirty="0" err="1" smtClean="0"/>
                        <a:t>IncorrectIdMsgAction</a:t>
                      </a:r>
                      <a:endParaRPr lang="en-US" sz="1200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Purpose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dirty="0" smtClean="0"/>
                        <a:t>Abstract class that groups strategies of </a:t>
                      </a:r>
                      <a:r>
                        <a:rPr lang="en-US" sz="1200" b="0" dirty="0" err="1" smtClean="0"/>
                        <a:t>IncorrectIdMsg</a:t>
                      </a:r>
                      <a:r>
                        <a:rPr lang="en-US" sz="1200" b="0" baseline="0" dirty="0" smtClean="0"/>
                        <a:t> action</a:t>
                      </a:r>
                      <a:endParaRPr lang="en-US" sz="1200" b="0" dirty="0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Member</a:t>
                      </a:r>
                      <a:r>
                        <a:rPr lang="en-US" sz="1200" baseline="0" dirty="0" smtClean="0"/>
                        <a:t> variables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aseline="0" dirty="0" smtClean="0"/>
                        <a:t>None</a:t>
                      </a:r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Constructor/Destructor()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smtClean="0"/>
                        <a:t>Do nothing</a:t>
                      </a:r>
                      <a:endParaRPr lang="en-US" sz="1200" i="1" dirty="0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incorrectIdMsg</a:t>
                      </a:r>
                      <a:r>
                        <a:rPr lang="en-US" sz="1200" dirty="0" smtClean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smtClean="0"/>
                        <a:t>Abstract method; override to print out </a:t>
                      </a:r>
                      <a:r>
                        <a:rPr lang="en-US" sz="1200" i="0" dirty="0" err="1" smtClean="0"/>
                        <a:t>msg</a:t>
                      </a:r>
                      <a:r>
                        <a:rPr lang="en-US" sz="1200" i="0" dirty="0" smtClean="0"/>
                        <a:t> about</a:t>
                      </a:r>
                      <a:r>
                        <a:rPr lang="en-US" sz="1200" i="0" baseline="0" dirty="0" smtClean="0"/>
                        <a:t> incorrect ID number for different accounts</a:t>
                      </a:r>
                      <a:endParaRPr lang="en-US" sz="1200" i="1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3588590"/>
              </p:ext>
            </p:extLst>
          </p:nvPr>
        </p:nvGraphicFramePr>
        <p:xfrm>
          <a:off x="379412" y="2808554"/>
          <a:ext cx="114300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6000"/>
                <a:gridCol w="9144000"/>
              </a:tblGrid>
              <a:tr h="267101">
                <a:tc gridSpan="2">
                  <a:txBody>
                    <a:bodyPr/>
                    <a:lstStyle/>
                    <a:p>
                      <a:r>
                        <a:rPr lang="en-US" sz="1200" b="0" dirty="0" smtClean="0"/>
                        <a:t>Class: IIMAction1</a:t>
                      </a:r>
                      <a:endParaRPr lang="en-US" sz="1200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Purpose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dirty="0" smtClean="0"/>
                        <a:t>Concrete strategy of </a:t>
                      </a:r>
                      <a:r>
                        <a:rPr lang="en-US" sz="1200" b="0" dirty="0" err="1" smtClean="0"/>
                        <a:t>IncorrectIdMsg</a:t>
                      </a:r>
                      <a:r>
                        <a:rPr lang="en-US" sz="1200" b="0" baseline="0" dirty="0" smtClean="0"/>
                        <a:t> action for Account1</a:t>
                      </a:r>
                      <a:endParaRPr lang="en-US" sz="1200" b="0" dirty="0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Member</a:t>
                      </a:r>
                      <a:r>
                        <a:rPr lang="en-US" sz="1200" baseline="0" dirty="0" smtClean="0"/>
                        <a:t> variables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aseline="0" dirty="0" smtClean="0"/>
                        <a:t>None</a:t>
                      </a:r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Constructor/Destructor()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smtClean="0"/>
                        <a:t>Do nothing</a:t>
                      </a:r>
                      <a:endParaRPr lang="en-US" sz="1200" i="1" dirty="0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incorrectIdMsg</a:t>
                      </a:r>
                      <a:r>
                        <a:rPr lang="en-US" sz="1200" dirty="0" smtClean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smtClean="0"/>
                        <a:t>Print out incorrect ID </a:t>
                      </a:r>
                      <a:r>
                        <a:rPr lang="en-US" sz="1200" i="0" dirty="0" err="1" smtClean="0"/>
                        <a:t>msg</a:t>
                      </a:r>
                      <a:r>
                        <a:rPr lang="en-US" sz="1200" i="0" dirty="0" smtClean="0"/>
                        <a:t> for account1</a:t>
                      </a:r>
                      <a:endParaRPr lang="en-US" sz="1200" i="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3993486"/>
              </p:ext>
            </p:extLst>
          </p:nvPr>
        </p:nvGraphicFramePr>
        <p:xfrm>
          <a:off x="379412" y="4490377"/>
          <a:ext cx="114300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6000"/>
                <a:gridCol w="9144000"/>
              </a:tblGrid>
              <a:tr h="267101">
                <a:tc gridSpan="2">
                  <a:txBody>
                    <a:bodyPr/>
                    <a:lstStyle/>
                    <a:p>
                      <a:r>
                        <a:rPr lang="en-US" sz="1200" b="0" dirty="0" smtClean="0"/>
                        <a:t>Class: IIMAction2</a:t>
                      </a:r>
                      <a:endParaRPr lang="en-US" sz="1200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Purpose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dirty="0" smtClean="0"/>
                        <a:t>Concrete strategy of </a:t>
                      </a:r>
                      <a:r>
                        <a:rPr lang="en-US" sz="1200" b="0" dirty="0" err="1" smtClean="0"/>
                        <a:t>IncorrectIdMsg</a:t>
                      </a:r>
                      <a:r>
                        <a:rPr lang="en-US" sz="1200" b="0" baseline="0" dirty="0" smtClean="0"/>
                        <a:t> action for Account2</a:t>
                      </a:r>
                      <a:endParaRPr lang="en-US" sz="1200" b="0" dirty="0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Member</a:t>
                      </a:r>
                      <a:r>
                        <a:rPr lang="en-US" sz="1200" baseline="0" dirty="0" smtClean="0"/>
                        <a:t> variables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aseline="0" dirty="0" smtClean="0"/>
                        <a:t>None</a:t>
                      </a:r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Constructor/Destructor()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smtClean="0"/>
                        <a:t>Do nothing</a:t>
                      </a:r>
                      <a:endParaRPr lang="en-US" sz="1200" i="1" dirty="0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incorrectIdMsg</a:t>
                      </a:r>
                      <a:r>
                        <a:rPr lang="en-US" sz="1200" dirty="0" smtClean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0" dirty="0" smtClean="0"/>
                        <a:t>Print out incorrect ID</a:t>
                      </a:r>
                      <a:r>
                        <a:rPr lang="en-US" sz="1200" i="0" baseline="0" dirty="0" smtClean="0"/>
                        <a:t> </a:t>
                      </a:r>
                      <a:r>
                        <a:rPr lang="en-US" sz="1200" i="0" dirty="0" err="1" smtClean="0"/>
                        <a:t>msg</a:t>
                      </a:r>
                      <a:r>
                        <a:rPr lang="en-US" sz="1200" i="0" dirty="0" smtClean="0"/>
                        <a:t> for account2</a:t>
                      </a: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27070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smtClean="0"/>
              <a:t>CS586 by Dr Bogdan Korel @ IIT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12" y="1066800"/>
            <a:ext cx="11353800" cy="5105400"/>
          </a:xfr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79412" y="431800"/>
            <a:ext cx="9751060" cy="482600"/>
          </a:xfrm>
        </p:spPr>
        <p:txBody>
          <a:bodyPr anchor="t">
            <a:normAutofit/>
          </a:bodyPr>
          <a:lstStyle/>
          <a:p>
            <a:r>
              <a:rPr lang="en-US" sz="2400" dirty="0"/>
              <a:t>1. MDA-EFSM Model for the Account Components</a:t>
            </a:r>
          </a:p>
        </p:txBody>
      </p:sp>
    </p:spTree>
    <p:extLst>
      <p:ext uri="{BB962C8B-B14F-4D97-AF65-F5344CB8AC3E}">
        <p14:creationId xmlns:p14="http://schemas.microsoft.com/office/powerpoint/2010/main" val="588194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smtClean="0"/>
              <a:t>CS586 by Dr Bogdan Korel @ IIT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5612" y="863600"/>
            <a:ext cx="10590531" cy="286677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2000" i="1" dirty="0" smtClean="0"/>
              <a:t>Purpose, Attributes and Operations for Strategy Pattern involved classes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79412" y="381000"/>
            <a:ext cx="9751060" cy="482600"/>
          </a:xfrm>
        </p:spPr>
        <p:txBody>
          <a:bodyPr anchor="t">
            <a:normAutofit/>
          </a:bodyPr>
          <a:lstStyle/>
          <a:p>
            <a:r>
              <a:rPr lang="en-US" sz="2400" dirty="0"/>
              <a:t>4</a:t>
            </a:r>
            <a:r>
              <a:rPr lang="en-US" sz="2400" dirty="0" smtClean="0"/>
              <a:t>. Strategy Pattern</a:t>
            </a:r>
            <a:endParaRPr lang="en-US" sz="2400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4490420"/>
              </p:ext>
            </p:extLst>
          </p:nvPr>
        </p:nvGraphicFramePr>
        <p:xfrm>
          <a:off x="379412" y="1150277"/>
          <a:ext cx="114300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6000"/>
                <a:gridCol w="9144000"/>
              </a:tblGrid>
              <a:tr h="267101">
                <a:tc gridSpan="2">
                  <a:txBody>
                    <a:bodyPr/>
                    <a:lstStyle/>
                    <a:p>
                      <a:r>
                        <a:rPr lang="en-US" sz="1200" b="0" dirty="0" smtClean="0"/>
                        <a:t>Class: </a:t>
                      </a:r>
                      <a:r>
                        <a:rPr lang="en-US" sz="1200" b="0" dirty="0" err="1" smtClean="0"/>
                        <a:t>TooManyAttemptMsgAction</a:t>
                      </a:r>
                      <a:endParaRPr lang="en-US" sz="1200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Purpose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dirty="0" smtClean="0"/>
                        <a:t>Abstract class that groups strategies of </a:t>
                      </a:r>
                      <a:r>
                        <a:rPr lang="en-US" sz="1200" b="0" dirty="0" err="1" smtClean="0"/>
                        <a:t>TooManyAttemptMsg</a:t>
                      </a:r>
                      <a:r>
                        <a:rPr lang="en-US" sz="1200" b="0" baseline="0" dirty="0" smtClean="0"/>
                        <a:t> action</a:t>
                      </a:r>
                      <a:endParaRPr lang="en-US" sz="1200" b="0" dirty="0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Member</a:t>
                      </a:r>
                      <a:r>
                        <a:rPr lang="en-US" sz="1200" baseline="0" dirty="0" smtClean="0"/>
                        <a:t> variables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aseline="0" dirty="0" smtClean="0"/>
                        <a:t>None</a:t>
                      </a:r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Constructor/Destructor()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smtClean="0"/>
                        <a:t>Do nothing</a:t>
                      </a:r>
                      <a:endParaRPr lang="en-US" sz="1200" i="1" dirty="0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tooManyAttemptMsg</a:t>
                      </a:r>
                      <a:r>
                        <a:rPr lang="en-US" sz="1200" dirty="0" smtClean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smtClean="0"/>
                        <a:t>Abstract method; override to print out </a:t>
                      </a:r>
                      <a:r>
                        <a:rPr lang="en-US" sz="1200" i="0" dirty="0" err="1" smtClean="0"/>
                        <a:t>msg</a:t>
                      </a:r>
                      <a:r>
                        <a:rPr lang="en-US" sz="1200" i="0" dirty="0" smtClean="0"/>
                        <a:t> about</a:t>
                      </a:r>
                      <a:r>
                        <a:rPr lang="en-US" sz="1200" i="0" baseline="0" dirty="0" smtClean="0"/>
                        <a:t> “too many incorrect PIN number” for different accounts</a:t>
                      </a:r>
                      <a:endParaRPr lang="en-US" sz="1200" i="1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3114895"/>
              </p:ext>
            </p:extLst>
          </p:nvPr>
        </p:nvGraphicFramePr>
        <p:xfrm>
          <a:off x="379412" y="2808554"/>
          <a:ext cx="114300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6000"/>
                <a:gridCol w="9144000"/>
              </a:tblGrid>
              <a:tr h="267101">
                <a:tc gridSpan="2">
                  <a:txBody>
                    <a:bodyPr/>
                    <a:lstStyle/>
                    <a:p>
                      <a:r>
                        <a:rPr lang="en-US" sz="1200" b="0" dirty="0" smtClean="0"/>
                        <a:t>Class: TMAMAction1</a:t>
                      </a:r>
                      <a:endParaRPr lang="en-US" sz="1200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Purpose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dirty="0" smtClean="0"/>
                        <a:t>Concrete strategy of </a:t>
                      </a:r>
                      <a:r>
                        <a:rPr lang="en-US" sz="1200" b="0" dirty="0" err="1" smtClean="0"/>
                        <a:t>TooManyAttemptMsg</a:t>
                      </a:r>
                      <a:r>
                        <a:rPr lang="en-US" sz="1200" b="0" baseline="0" dirty="0" smtClean="0"/>
                        <a:t> action for Account1</a:t>
                      </a:r>
                      <a:endParaRPr lang="en-US" sz="1200" b="0" dirty="0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Member</a:t>
                      </a:r>
                      <a:r>
                        <a:rPr lang="en-US" sz="1200" baseline="0" dirty="0" smtClean="0"/>
                        <a:t> variables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aseline="0" dirty="0" smtClean="0"/>
                        <a:t>None</a:t>
                      </a:r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Constructor/Destructor()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smtClean="0"/>
                        <a:t>Do nothing</a:t>
                      </a:r>
                      <a:endParaRPr lang="en-US" sz="1200" i="1" dirty="0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tooManyAttemptMsg</a:t>
                      </a:r>
                      <a:r>
                        <a:rPr lang="en-US" sz="1200" dirty="0" smtClean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smtClean="0"/>
                        <a:t>Print out </a:t>
                      </a:r>
                      <a:r>
                        <a:rPr lang="en-US" sz="1200" i="0" baseline="0" dirty="0" smtClean="0"/>
                        <a:t>too many incorrect PIN number </a:t>
                      </a:r>
                      <a:r>
                        <a:rPr lang="en-US" sz="1200" i="0" dirty="0" err="1" smtClean="0"/>
                        <a:t>msg</a:t>
                      </a:r>
                      <a:r>
                        <a:rPr lang="en-US" sz="1200" i="0" dirty="0" smtClean="0"/>
                        <a:t> for account1</a:t>
                      </a:r>
                      <a:endParaRPr lang="en-US" sz="1200" i="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7570795"/>
              </p:ext>
            </p:extLst>
          </p:nvPr>
        </p:nvGraphicFramePr>
        <p:xfrm>
          <a:off x="379412" y="4490377"/>
          <a:ext cx="114300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6000"/>
                <a:gridCol w="9144000"/>
              </a:tblGrid>
              <a:tr h="267101">
                <a:tc gridSpan="2">
                  <a:txBody>
                    <a:bodyPr/>
                    <a:lstStyle/>
                    <a:p>
                      <a:r>
                        <a:rPr lang="en-US" sz="1200" b="0" dirty="0" smtClean="0"/>
                        <a:t>Class: TMAMAction2</a:t>
                      </a:r>
                      <a:endParaRPr lang="en-US" sz="1200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Purpose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dirty="0" smtClean="0"/>
                        <a:t>Concrete strategy of </a:t>
                      </a:r>
                      <a:r>
                        <a:rPr lang="en-US" sz="1200" b="0" dirty="0" err="1" smtClean="0"/>
                        <a:t>TooManyAttemptMsg</a:t>
                      </a:r>
                      <a:r>
                        <a:rPr lang="en-US" sz="1200" b="0" baseline="0" dirty="0" smtClean="0"/>
                        <a:t> action for Account2</a:t>
                      </a:r>
                      <a:endParaRPr lang="en-US" sz="1200" b="0" dirty="0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Member</a:t>
                      </a:r>
                      <a:r>
                        <a:rPr lang="en-US" sz="1200" baseline="0" dirty="0" smtClean="0"/>
                        <a:t> variables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aseline="0" dirty="0" smtClean="0"/>
                        <a:t>None</a:t>
                      </a:r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Constructor/Destructor()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smtClean="0"/>
                        <a:t>Do nothing</a:t>
                      </a:r>
                      <a:endParaRPr lang="en-US" sz="1200" i="1" dirty="0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tooManyAttemptMsg</a:t>
                      </a:r>
                      <a:r>
                        <a:rPr lang="en-US" sz="1200" dirty="0" smtClean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0" dirty="0" smtClean="0"/>
                        <a:t>Print out </a:t>
                      </a:r>
                      <a:r>
                        <a:rPr lang="en-US" sz="1200" i="0" baseline="0" dirty="0" smtClean="0"/>
                        <a:t>too many incorrect PIN number </a:t>
                      </a:r>
                      <a:r>
                        <a:rPr lang="en-US" sz="1200" i="0" dirty="0" err="1" smtClean="0"/>
                        <a:t>msg</a:t>
                      </a:r>
                      <a:r>
                        <a:rPr lang="en-US" sz="1200" i="0" dirty="0" smtClean="0"/>
                        <a:t> for account2</a:t>
                      </a: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92294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smtClean="0"/>
              <a:t>CS586 by Dr Bogdan Korel @ IIT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5612" y="863600"/>
            <a:ext cx="10590531" cy="286677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2000" i="1" dirty="0" smtClean="0"/>
              <a:t>Purpose, Attributes and Operations for Strategy Pattern involved classes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79412" y="381000"/>
            <a:ext cx="9751060" cy="482600"/>
          </a:xfrm>
        </p:spPr>
        <p:txBody>
          <a:bodyPr anchor="t">
            <a:normAutofit/>
          </a:bodyPr>
          <a:lstStyle/>
          <a:p>
            <a:r>
              <a:rPr lang="en-US" sz="2400" dirty="0"/>
              <a:t>4</a:t>
            </a:r>
            <a:r>
              <a:rPr lang="en-US" sz="2400" dirty="0" smtClean="0"/>
              <a:t>. Strategy Pattern</a:t>
            </a:r>
            <a:endParaRPr lang="en-US" sz="2400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5800435"/>
              </p:ext>
            </p:extLst>
          </p:nvPr>
        </p:nvGraphicFramePr>
        <p:xfrm>
          <a:off x="379412" y="1150277"/>
          <a:ext cx="114300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6000"/>
                <a:gridCol w="9144000"/>
              </a:tblGrid>
              <a:tr h="267101">
                <a:tc gridSpan="2">
                  <a:txBody>
                    <a:bodyPr/>
                    <a:lstStyle/>
                    <a:p>
                      <a:r>
                        <a:rPr lang="en-US" sz="1200" b="0" dirty="0" smtClean="0"/>
                        <a:t>Class: </a:t>
                      </a:r>
                      <a:r>
                        <a:rPr lang="en-US" sz="1200" b="0" dirty="0" err="1" smtClean="0"/>
                        <a:t>PromptPinAction</a:t>
                      </a:r>
                      <a:endParaRPr lang="en-US" sz="1200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Purpose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dirty="0" smtClean="0"/>
                        <a:t>Abstract class that groups strategies of </a:t>
                      </a:r>
                      <a:r>
                        <a:rPr lang="en-US" sz="1200" b="0" dirty="0" err="1" smtClean="0"/>
                        <a:t>PromptPin</a:t>
                      </a:r>
                      <a:r>
                        <a:rPr lang="en-US" sz="1200" b="0" baseline="0" dirty="0" smtClean="0"/>
                        <a:t> action</a:t>
                      </a:r>
                      <a:endParaRPr lang="en-US" sz="1200" b="0" dirty="0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Member</a:t>
                      </a:r>
                      <a:r>
                        <a:rPr lang="en-US" sz="1200" baseline="0" dirty="0" smtClean="0"/>
                        <a:t> variables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aseline="0" dirty="0" smtClean="0"/>
                        <a:t>None</a:t>
                      </a:r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Constructor/Destructor()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smtClean="0"/>
                        <a:t>Do nothing</a:t>
                      </a:r>
                      <a:endParaRPr lang="en-US" sz="1200" i="1" dirty="0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promptPin</a:t>
                      </a:r>
                      <a:r>
                        <a:rPr lang="en-US" sz="1200" dirty="0" smtClean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smtClean="0"/>
                        <a:t>Abstract method; override to print out </a:t>
                      </a:r>
                      <a:r>
                        <a:rPr lang="en-US" sz="1200" i="0" dirty="0" err="1" smtClean="0"/>
                        <a:t>msg</a:t>
                      </a:r>
                      <a:r>
                        <a:rPr lang="en-US" sz="1200" i="0" dirty="0" smtClean="0"/>
                        <a:t> about</a:t>
                      </a:r>
                      <a:r>
                        <a:rPr lang="en-US" sz="1200" i="0" baseline="0" dirty="0" smtClean="0"/>
                        <a:t> “please input PIN number” for different accounts</a:t>
                      </a:r>
                      <a:endParaRPr lang="en-US" sz="1200" i="1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0812830"/>
              </p:ext>
            </p:extLst>
          </p:nvPr>
        </p:nvGraphicFramePr>
        <p:xfrm>
          <a:off x="379412" y="2808554"/>
          <a:ext cx="114300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6000"/>
                <a:gridCol w="9144000"/>
              </a:tblGrid>
              <a:tr h="267101">
                <a:tc gridSpan="2">
                  <a:txBody>
                    <a:bodyPr/>
                    <a:lstStyle/>
                    <a:p>
                      <a:r>
                        <a:rPr lang="en-US" sz="1200" b="0" dirty="0" smtClean="0"/>
                        <a:t>Class: PPAction1</a:t>
                      </a:r>
                      <a:endParaRPr lang="en-US" sz="1200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Purpose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dirty="0" smtClean="0"/>
                        <a:t>Concrete strategy of </a:t>
                      </a:r>
                      <a:r>
                        <a:rPr lang="en-US" sz="1200" b="0" dirty="0" err="1" smtClean="0"/>
                        <a:t>PromptPin</a:t>
                      </a:r>
                      <a:r>
                        <a:rPr lang="en-US" sz="1200" b="0" baseline="0" dirty="0" smtClean="0"/>
                        <a:t> action for Account1</a:t>
                      </a:r>
                      <a:endParaRPr lang="en-US" sz="1200" b="0" dirty="0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Member</a:t>
                      </a:r>
                      <a:r>
                        <a:rPr lang="en-US" sz="1200" baseline="0" dirty="0" smtClean="0"/>
                        <a:t> variables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aseline="0" dirty="0" smtClean="0"/>
                        <a:t>None</a:t>
                      </a:r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Constructor/Destructor()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smtClean="0"/>
                        <a:t>Do nothing</a:t>
                      </a:r>
                      <a:endParaRPr lang="en-US" sz="1200" i="1" dirty="0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promptPin</a:t>
                      </a:r>
                      <a:r>
                        <a:rPr lang="en-US" sz="1200" dirty="0" smtClean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smtClean="0"/>
                        <a:t>Print out </a:t>
                      </a:r>
                      <a:r>
                        <a:rPr lang="en-US" sz="1200" i="0" baseline="0" dirty="0" smtClean="0"/>
                        <a:t>“please input PIN number” </a:t>
                      </a:r>
                      <a:r>
                        <a:rPr lang="en-US" sz="1200" i="0" dirty="0" err="1" smtClean="0"/>
                        <a:t>msg</a:t>
                      </a:r>
                      <a:r>
                        <a:rPr lang="en-US" sz="1200" i="0" dirty="0" smtClean="0"/>
                        <a:t> for account1</a:t>
                      </a:r>
                      <a:endParaRPr lang="en-US" sz="1200" i="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9209915"/>
              </p:ext>
            </p:extLst>
          </p:nvPr>
        </p:nvGraphicFramePr>
        <p:xfrm>
          <a:off x="379412" y="4490377"/>
          <a:ext cx="114300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6000"/>
                <a:gridCol w="9144000"/>
              </a:tblGrid>
              <a:tr h="267101">
                <a:tc gridSpan="2">
                  <a:txBody>
                    <a:bodyPr/>
                    <a:lstStyle/>
                    <a:p>
                      <a:r>
                        <a:rPr lang="en-US" sz="1200" b="0" dirty="0" smtClean="0"/>
                        <a:t>Class: PPAction2</a:t>
                      </a:r>
                      <a:endParaRPr lang="en-US" sz="1200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Purpose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dirty="0" smtClean="0"/>
                        <a:t>Concrete strategy of </a:t>
                      </a:r>
                      <a:r>
                        <a:rPr lang="en-US" sz="1200" b="0" dirty="0" err="1" smtClean="0"/>
                        <a:t>PromptPin</a:t>
                      </a:r>
                      <a:r>
                        <a:rPr lang="en-US" sz="1200" b="0" baseline="0" dirty="0" smtClean="0"/>
                        <a:t> action for Account2</a:t>
                      </a:r>
                      <a:endParaRPr lang="en-US" sz="1200" b="0" dirty="0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Member</a:t>
                      </a:r>
                      <a:r>
                        <a:rPr lang="en-US" sz="1200" baseline="0" dirty="0" smtClean="0"/>
                        <a:t> variables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aseline="0" dirty="0" smtClean="0"/>
                        <a:t>None</a:t>
                      </a:r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Constructor/Destructor()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smtClean="0"/>
                        <a:t>Do nothing</a:t>
                      </a:r>
                      <a:endParaRPr lang="en-US" sz="1200" i="1" dirty="0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promptPin</a:t>
                      </a:r>
                      <a:r>
                        <a:rPr lang="en-US" sz="1200" dirty="0" smtClean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0" dirty="0" smtClean="0"/>
                        <a:t>Print out </a:t>
                      </a:r>
                      <a:r>
                        <a:rPr lang="en-US" sz="1200" i="0" baseline="0" dirty="0" smtClean="0"/>
                        <a:t>“please input PIN number” </a:t>
                      </a:r>
                      <a:r>
                        <a:rPr lang="en-US" sz="1200" i="0" dirty="0" err="1" smtClean="0"/>
                        <a:t>msg</a:t>
                      </a:r>
                      <a:r>
                        <a:rPr lang="en-US" sz="1200" i="0" dirty="0" smtClean="0"/>
                        <a:t> for account2</a:t>
                      </a: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33275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smtClean="0"/>
              <a:t>CS586 by Dr Bogdan Korel @ IIT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5612" y="863600"/>
            <a:ext cx="10590531" cy="286677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2000" i="1" dirty="0" smtClean="0"/>
              <a:t>Purpose, Attributes and Operations for Strategy Pattern involved classes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79412" y="381000"/>
            <a:ext cx="9751060" cy="482600"/>
          </a:xfrm>
        </p:spPr>
        <p:txBody>
          <a:bodyPr anchor="t">
            <a:normAutofit/>
          </a:bodyPr>
          <a:lstStyle/>
          <a:p>
            <a:r>
              <a:rPr lang="en-US" sz="2400" dirty="0"/>
              <a:t>4</a:t>
            </a:r>
            <a:r>
              <a:rPr lang="en-US" sz="2400" dirty="0" smtClean="0"/>
              <a:t>. Strategy Pattern</a:t>
            </a:r>
            <a:endParaRPr lang="en-US" sz="2400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9822411"/>
              </p:ext>
            </p:extLst>
          </p:nvPr>
        </p:nvGraphicFramePr>
        <p:xfrm>
          <a:off x="379412" y="1150277"/>
          <a:ext cx="114300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6000"/>
                <a:gridCol w="9144000"/>
              </a:tblGrid>
              <a:tr h="267101">
                <a:tc gridSpan="2">
                  <a:txBody>
                    <a:bodyPr/>
                    <a:lstStyle/>
                    <a:p>
                      <a:r>
                        <a:rPr lang="en-US" sz="1200" b="0" dirty="0" smtClean="0"/>
                        <a:t>Class: </a:t>
                      </a:r>
                      <a:r>
                        <a:rPr lang="en-US" sz="1200" b="0" dirty="0" err="1" smtClean="0"/>
                        <a:t>DisplayMenuAction</a:t>
                      </a:r>
                      <a:endParaRPr lang="en-US" sz="1200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Purpose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dirty="0" smtClean="0"/>
                        <a:t>Abstract class that groups strategies of </a:t>
                      </a:r>
                      <a:r>
                        <a:rPr lang="en-US" sz="1200" b="0" dirty="0" err="1" smtClean="0"/>
                        <a:t>DisplayMenu</a:t>
                      </a:r>
                      <a:r>
                        <a:rPr lang="en-US" sz="1200" b="0" baseline="0" dirty="0" smtClean="0"/>
                        <a:t> action</a:t>
                      </a:r>
                      <a:endParaRPr lang="en-US" sz="1200" b="0" dirty="0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Member</a:t>
                      </a:r>
                      <a:r>
                        <a:rPr lang="en-US" sz="1200" baseline="0" dirty="0" smtClean="0"/>
                        <a:t> variables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aseline="0" dirty="0" smtClean="0"/>
                        <a:t>None</a:t>
                      </a:r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Constructor/Destructor()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smtClean="0"/>
                        <a:t>Do nothing</a:t>
                      </a:r>
                      <a:endParaRPr lang="en-US" sz="1200" i="1" dirty="0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displayMenu</a:t>
                      </a:r>
                      <a:r>
                        <a:rPr lang="en-US" sz="1200" dirty="0" smtClean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smtClean="0"/>
                        <a:t>Abstract method; override to print</a:t>
                      </a:r>
                      <a:r>
                        <a:rPr lang="en-US" sz="1200" i="0" baseline="0" dirty="0" smtClean="0"/>
                        <a:t> menu for different accounts</a:t>
                      </a:r>
                      <a:endParaRPr lang="en-US" sz="1200" i="1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0715191"/>
              </p:ext>
            </p:extLst>
          </p:nvPr>
        </p:nvGraphicFramePr>
        <p:xfrm>
          <a:off x="379412" y="2808554"/>
          <a:ext cx="114300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6000"/>
                <a:gridCol w="9144000"/>
              </a:tblGrid>
              <a:tr h="267101">
                <a:tc gridSpan="2">
                  <a:txBody>
                    <a:bodyPr/>
                    <a:lstStyle/>
                    <a:p>
                      <a:r>
                        <a:rPr lang="en-US" sz="1200" b="0" dirty="0" smtClean="0"/>
                        <a:t>Class: DMAction1</a:t>
                      </a:r>
                      <a:endParaRPr lang="en-US" sz="1200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Purpose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dirty="0" smtClean="0"/>
                        <a:t>Concrete strategy of </a:t>
                      </a:r>
                      <a:r>
                        <a:rPr lang="en-US" sz="1200" b="0" dirty="0" err="1" smtClean="0"/>
                        <a:t>DisplayMenu</a:t>
                      </a:r>
                      <a:r>
                        <a:rPr lang="en-US" sz="1200" b="0" baseline="0" dirty="0" smtClean="0"/>
                        <a:t> action for Account1</a:t>
                      </a:r>
                      <a:endParaRPr lang="en-US" sz="1200" b="0" dirty="0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Member</a:t>
                      </a:r>
                      <a:r>
                        <a:rPr lang="en-US" sz="1200" baseline="0" dirty="0" smtClean="0"/>
                        <a:t> variables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aseline="0" dirty="0" smtClean="0"/>
                        <a:t>None</a:t>
                      </a:r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Constructor/Destructor()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smtClean="0"/>
                        <a:t>Do nothing</a:t>
                      </a:r>
                      <a:endParaRPr lang="en-US" sz="1200" i="1" dirty="0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displayMenu</a:t>
                      </a:r>
                      <a:r>
                        <a:rPr lang="en-US" sz="1200" dirty="0" smtClean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smtClean="0"/>
                        <a:t>Print out </a:t>
                      </a:r>
                      <a:r>
                        <a:rPr lang="en-US" sz="1200" i="0" baseline="0" dirty="0" smtClean="0"/>
                        <a:t>menu </a:t>
                      </a:r>
                      <a:r>
                        <a:rPr lang="en-US" sz="1200" i="0" dirty="0" smtClean="0"/>
                        <a:t>for account1</a:t>
                      </a:r>
                      <a:endParaRPr lang="en-US" sz="1200" i="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1318361"/>
              </p:ext>
            </p:extLst>
          </p:nvPr>
        </p:nvGraphicFramePr>
        <p:xfrm>
          <a:off x="379412" y="4490377"/>
          <a:ext cx="114300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6000"/>
                <a:gridCol w="9144000"/>
              </a:tblGrid>
              <a:tr h="267101">
                <a:tc gridSpan="2">
                  <a:txBody>
                    <a:bodyPr/>
                    <a:lstStyle/>
                    <a:p>
                      <a:r>
                        <a:rPr lang="en-US" sz="1200" b="0" dirty="0" smtClean="0"/>
                        <a:t>Class: DMAction2</a:t>
                      </a:r>
                      <a:endParaRPr lang="en-US" sz="1200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Purpose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dirty="0" smtClean="0"/>
                        <a:t>Concrete strategy of </a:t>
                      </a:r>
                      <a:r>
                        <a:rPr lang="en-US" sz="1200" b="0" dirty="0" err="1" smtClean="0"/>
                        <a:t>DisplayMenu</a:t>
                      </a:r>
                      <a:r>
                        <a:rPr lang="en-US" sz="1200" b="0" baseline="0" dirty="0" smtClean="0"/>
                        <a:t> action for Account2</a:t>
                      </a:r>
                      <a:endParaRPr lang="en-US" sz="1200" b="0" dirty="0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Member</a:t>
                      </a:r>
                      <a:r>
                        <a:rPr lang="en-US" sz="1200" baseline="0" dirty="0" smtClean="0"/>
                        <a:t> variables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aseline="0" dirty="0" smtClean="0"/>
                        <a:t>None</a:t>
                      </a:r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Constructor/Destructor()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smtClean="0"/>
                        <a:t>Do nothing</a:t>
                      </a:r>
                      <a:endParaRPr lang="en-US" sz="1200" i="1" dirty="0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displayMenu</a:t>
                      </a:r>
                      <a:r>
                        <a:rPr lang="en-US" sz="1200" dirty="0" smtClean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0" dirty="0" smtClean="0"/>
                        <a:t>Print out menu for account2</a:t>
                      </a: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28206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smtClean="0"/>
              <a:t>CS586 by Dr Bogdan Korel @ IIT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5612" y="863600"/>
            <a:ext cx="10590531" cy="286677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2000" i="1" dirty="0" smtClean="0"/>
              <a:t>Purpose, Attributes and Operations for Strategy Pattern involved classes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79412" y="381000"/>
            <a:ext cx="9751060" cy="482600"/>
          </a:xfrm>
        </p:spPr>
        <p:txBody>
          <a:bodyPr anchor="t">
            <a:normAutofit/>
          </a:bodyPr>
          <a:lstStyle/>
          <a:p>
            <a:r>
              <a:rPr lang="en-US" sz="2400" dirty="0"/>
              <a:t>4</a:t>
            </a:r>
            <a:r>
              <a:rPr lang="en-US" sz="2400" dirty="0" smtClean="0"/>
              <a:t>. Strategy Pattern</a:t>
            </a:r>
            <a:endParaRPr lang="en-US" sz="2400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1890255"/>
              </p:ext>
            </p:extLst>
          </p:nvPr>
        </p:nvGraphicFramePr>
        <p:xfrm>
          <a:off x="379412" y="1150277"/>
          <a:ext cx="114300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6000"/>
                <a:gridCol w="9144000"/>
              </a:tblGrid>
              <a:tr h="267101">
                <a:tc gridSpan="2">
                  <a:txBody>
                    <a:bodyPr/>
                    <a:lstStyle/>
                    <a:p>
                      <a:r>
                        <a:rPr lang="en-US" sz="1200" b="0" dirty="0" smtClean="0"/>
                        <a:t>Class: </a:t>
                      </a:r>
                      <a:r>
                        <a:rPr lang="en-US" sz="1200" b="0" dirty="0" err="1" smtClean="0"/>
                        <a:t>DoDepositAction</a:t>
                      </a:r>
                      <a:endParaRPr lang="en-US" sz="1200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Purpose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dirty="0" smtClean="0"/>
                        <a:t>Abstract class that groups strategies of </a:t>
                      </a:r>
                      <a:r>
                        <a:rPr lang="en-US" sz="1200" b="0" dirty="0" err="1" smtClean="0"/>
                        <a:t>DoDeposit</a:t>
                      </a:r>
                      <a:r>
                        <a:rPr lang="en-US" sz="1200" b="0" baseline="0" dirty="0" smtClean="0"/>
                        <a:t> action</a:t>
                      </a:r>
                      <a:endParaRPr lang="en-US" sz="1200" b="0" dirty="0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Member</a:t>
                      </a:r>
                      <a:r>
                        <a:rPr lang="en-US" sz="1200" baseline="0" dirty="0" smtClean="0"/>
                        <a:t> variables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aseline="0" dirty="0" smtClean="0"/>
                        <a:t>None</a:t>
                      </a:r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Constructor/Destructor()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smtClean="0"/>
                        <a:t>Do nothing</a:t>
                      </a:r>
                      <a:endParaRPr lang="en-US" sz="1200" i="1" dirty="0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doDeposit</a:t>
                      </a:r>
                      <a:r>
                        <a:rPr lang="en-US" sz="1200" dirty="0" smtClean="0"/>
                        <a:t>(</a:t>
                      </a:r>
                      <a:r>
                        <a:rPr lang="en-US" sz="1200" dirty="0" err="1" smtClean="0"/>
                        <a:t>DataStore</a:t>
                      </a:r>
                      <a:r>
                        <a:rPr lang="en-US" sz="1200" dirty="0" smtClean="0"/>
                        <a:t> *ds)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smtClean="0"/>
                        <a:t>Abstract method; override to make deposit with</a:t>
                      </a:r>
                      <a:r>
                        <a:rPr lang="en-US" sz="1200" i="0" baseline="0" dirty="0" smtClean="0"/>
                        <a:t> </a:t>
                      </a:r>
                      <a:r>
                        <a:rPr lang="en-US" sz="1200" i="1" baseline="0" dirty="0" err="1" smtClean="0"/>
                        <a:t>temp_d</a:t>
                      </a:r>
                      <a:r>
                        <a:rPr lang="en-US" sz="1200" i="0" baseline="0" dirty="0" smtClean="0"/>
                        <a:t> and </a:t>
                      </a:r>
                      <a:r>
                        <a:rPr lang="en-US" sz="1200" i="1" baseline="0" dirty="0" smtClean="0"/>
                        <a:t>balance</a:t>
                      </a:r>
                      <a:r>
                        <a:rPr lang="en-US" sz="1200" i="0" baseline="0" dirty="0" smtClean="0"/>
                        <a:t> in </a:t>
                      </a:r>
                      <a:r>
                        <a:rPr lang="en-US" sz="1200" i="0" baseline="0" dirty="0" err="1" smtClean="0"/>
                        <a:t>DataStore</a:t>
                      </a:r>
                      <a:endParaRPr lang="en-US" sz="1200" i="1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1198314"/>
              </p:ext>
            </p:extLst>
          </p:nvPr>
        </p:nvGraphicFramePr>
        <p:xfrm>
          <a:off x="379412" y="2808554"/>
          <a:ext cx="114300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6000"/>
                <a:gridCol w="9144000"/>
              </a:tblGrid>
              <a:tr h="267101">
                <a:tc gridSpan="2">
                  <a:txBody>
                    <a:bodyPr/>
                    <a:lstStyle/>
                    <a:p>
                      <a:r>
                        <a:rPr lang="en-US" sz="1200" b="0" dirty="0" smtClean="0"/>
                        <a:t>Class: DDAction1</a:t>
                      </a:r>
                      <a:endParaRPr lang="en-US" sz="1200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Purpose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dirty="0" smtClean="0"/>
                        <a:t>Concrete strategy of </a:t>
                      </a:r>
                      <a:r>
                        <a:rPr lang="en-US" sz="1200" b="0" dirty="0" err="1" smtClean="0"/>
                        <a:t>DoDeposit</a:t>
                      </a:r>
                      <a:r>
                        <a:rPr lang="en-US" sz="1200" b="0" baseline="0" dirty="0" smtClean="0"/>
                        <a:t> action for Account1</a:t>
                      </a:r>
                      <a:endParaRPr lang="en-US" sz="1200" b="0" dirty="0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Member</a:t>
                      </a:r>
                      <a:r>
                        <a:rPr lang="en-US" sz="1200" baseline="0" dirty="0" smtClean="0"/>
                        <a:t> variables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aseline="0" dirty="0" smtClean="0"/>
                        <a:t>None</a:t>
                      </a:r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Constructor/Destructor()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smtClean="0"/>
                        <a:t>Do nothing</a:t>
                      </a:r>
                      <a:endParaRPr lang="en-US" sz="1200" i="1" dirty="0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doDeposit</a:t>
                      </a:r>
                      <a:r>
                        <a:rPr lang="en-US" sz="1200" dirty="0" smtClean="0"/>
                        <a:t>(</a:t>
                      </a:r>
                      <a:r>
                        <a:rPr lang="en-US" sz="1200" dirty="0" err="1" smtClean="0"/>
                        <a:t>DataStore</a:t>
                      </a:r>
                      <a:r>
                        <a:rPr lang="en-US" sz="1200" dirty="0" smtClean="0"/>
                        <a:t> *ds)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smtClean="0"/>
                        <a:t>Make deposit by adding </a:t>
                      </a:r>
                      <a:r>
                        <a:rPr lang="en-US" sz="1200" i="1" baseline="0" dirty="0" err="1" smtClean="0"/>
                        <a:t>temp_d</a:t>
                      </a:r>
                      <a:r>
                        <a:rPr lang="en-US" sz="1200" i="0" baseline="0" dirty="0" smtClean="0"/>
                        <a:t> and </a:t>
                      </a:r>
                      <a:r>
                        <a:rPr lang="en-US" sz="1200" i="1" baseline="0" dirty="0" smtClean="0"/>
                        <a:t>balance</a:t>
                      </a:r>
                      <a:r>
                        <a:rPr lang="en-US" sz="1200" i="0" baseline="0" dirty="0" smtClean="0"/>
                        <a:t> in </a:t>
                      </a:r>
                      <a:r>
                        <a:rPr lang="en-US" sz="1200" i="0" baseline="0" dirty="0" err="1" smtClean="0"/>
                        <a:t>DataStore</a:t>
                      </a:r>
                      <a:endParaRPr lang="en-US" sz="1200" i="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9309581"/>
              </p:ext>
            </p:extLst>
          </p:nvPr>
        </p:nvGraphicFramePr>
        <p:xfrm>
          <a:off x="379412" y="4490377"/>
          <a:ext cx="114300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6000"/>
                <a:gridCol w="9144000"/>
              </a:tblGrid>
              <a:tr h="267101">
                <a:tc gridSpan="2">
                  <a:txBody>
                    <a:bodyPr/>
                    <a:lstStyle/>
                    <a:p>
                      <a:r>
                        <a:rPr lang="en-US" sz="1200" b="0" dirty="0" smtClean="0"/>
                        <a:t>Class: DDAction2</a:t>
                      </a:r>
                      <a:endParaRPr lang="en-US" sz="1200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Purpose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dirty="0" smtClean="0"/>
                        <a:t>Concrete strategy of </a:t>
                      </a:r>
                      <a:r>
                        <a:rPr lang="en-US" sz="1200" b="0" dirty="0" err="1" smtClean="0"/>
                        <a:t>DoDeposit</a:t>
                      </a:r>
                      <a:r>
                        <a:rPr lang="en-US" sz="1200" b="0" baseline="0" dirty="0" smtClean="0"/>
                        <a:t> action for Account2</a:t>
                      </a:r>
                      <a:endParaRPr lang="en-US" sz="1200" b="0" dirty="0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Member</a:t>
                      </a:r>
                      <a:r>
                        <a:rPr lang="en-US" sz="1200" baseline="0" dirty="0" smtClean="0"/>
                        <a:t> variables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aseline="0" dirty="0" smtClean="0"/>
                        <a:t>None</a:t>
                      </a:r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Constructor/Destructor()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smtClean="0"/>
                        <a:t>Do nothing</a:t>
                      </a:r>
                      <a:endParaRPr lang="en-US" sz="1200" i="1" dirty="0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doDeposit</a:t>
                      </a:r>
                      <a:r>
                        <a:rPr lang="en-US" sz="1200" dirty="0" smtClean="0"/>
                        <a:t>(</a:t>
                      </a:r>
                      <a:r>
                        <a:rPr lang="en-US" sz="1200" dirty="0" err="1" smtClean="0"/>
                        <a:t>DataStore</a:t>
                      </a:r>
                      <a:r>
                        <a:rPr lang="en-US" sz="1200" dirty="0" smtClean="0"/>
                        <a:t> *ds)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smtClean="0"/>
                        <a:t>Make deposit by adding </a:t>
                      </a:r>
                      <a:r>
                        <a:rPr lang="en-US" sz="1200" i="1" baseline="0" dirty="0" err="1" smtClean="0"/>
                        <a:t>temp_d</a:t>
                      </a:r>
                      <a:r>
                        <a:rPr lang="en-US" sz="1200" i="0" baseline="0" dirty="0" smtClean="0"/>
                        <a:t> and </a:t>
                      </a:r>
                      <a:r>
                        <a:rPr lang="en-US" sz="1200" i="1" baseline="0" dirty="0" smtClean="0"/>
                        <a:t>balance</a:t>
                      </a:r>
                      <a:r>
                        <a:rPr lang="en-US" sz="1200" i="0" baseline="0" dirty="0" smtClean="0"/>
                        <a:t> in </a:t>
                      </a:r>
                      <a:r>
                        <a:rPr lang="en-US" sz="1200" i="0" baseline="0" dirty="0" err="1" smtClean="0"/>
                        <a:t>DataStore</a:t>
                      </a:r>
                      <a:endParaRPr lang="en-US" sz="1200" i="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57435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smtClean="0"/>
              <a:t>CS586 by Dr Bogdan Korel @ IIT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5612" y="863600"/>
            <a:ext cx="10590531" cy="286677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2000" i="1" dirty="0" smtClean="0"/>
              <a:t>Purpose, Attributes and Operations for Strategy Pattern involved classes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79412" y="381000"/>
            <a:ext cx="9751060" cy="482600"/>
          </a:xfrm>
        </p:spPr>
        <p:txBody>
          <a:bodyPr anchor="t">
            <a:normAutofit/>
          </a:bodyPr>
          <a:lstStyle/>
          <a:p>
            <a:r>
              <a:rPr lang="en-US" sz="2400" dirty="0"/>
              <a:t>4</a:t>
            </a:r>
            <a:r>
              <a:rPr lang="en-US" sz="2400" dirty="0" smtClean="0"/>
              <a:t>. Strategy Pattern</a:t>
            </a:r>
            <a:endParaRPr lang="en-US" sz="2400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8572689"/>
              </p:ext>
            </p:extLst>
          </p:nvPr>
        </p:nvGraphicFramePr>
        <p:xfrm>
          <a:off x="379412" y="1150277"/>
          <a:ext cx="114300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6000"/>
                <a:gridCol w="9144000"/>
              </a:tblGrid>
              <a:tr h="267101">
                <a:tc gridSpan="2">
                  <a:txBody>
                    <a:bodyPr/>
                    <a:lstStyle/>
                    <a:p>
                      <a:r>
                        <a:rPr lang="en-US" sz="1200" b="0" dirty="0" smtClean="0"/>
                        <a:t>Class: </a:t>
                      </a:r>
                      <a:r>
                        <a:rPr lang="en-US" sz="1200" b="0" dirty="0" err="1" smtClean="0"/>
                        <a:t>NoFundMsgAction</a:t>
                      </a:r>
                      <a:endParaRPr lang="en-US" sz="1200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Purpose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dirty="0" smtClean="0"/>
                        <a:t>Abstract class that groups strategies of</a:t>
                      </a:r>
                      <a:r>
                        <a:rPr lang="en-US" sz="1200" b="0" baseline="0" dirty="0" smtClean="0"/>
                        <a:t> </a:t>
                      </a:r>
                      <a:r>
                        <a:rPr lang="en-US" sz="1200" b="0" dirty="0" err="1" smtClean="0"/>
                        <a:t>NoFundMsg</a:t>
                      </a:r>
                      <a:r>
                        <a:rPr lang="en-US" sz="1200" b="0" baseline="0" dirty="0" smtClean="0"/>
                        <a:t> action</a:t>
                      </a:r>
                      <a:endParaRPr lang="en-US" sz="1200" b="0" dirty="0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Member</a:t>
                      </a:r>
                      <a:r>
                        <a:rPr lang="en-US" sz="1200" baseline="0" dirty="0" smtClean="0"/>
                        <a:t> variables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aseline="0" dirty="0" smtClean="0"/>
                        <a:t>None</a:t>
                      </a:r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Constructor/Destructor()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smtClean="0"/>
                        <a:t>Do nothing</a:t>
                      </a:r>
                      <a:endParaRPr lang="en-US" sz="1200" i="1" dirty="0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noFundMsg</a:t>
                      </a:r>
                      <a:r>
                        <a:rPr lang="en-US" sz="1200" dirty="0" smtClean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smtClean="0"/>
                        <a:t>Abstract method; override to prompt </a:t>
                      </a:r>
                      <a:r>
                        <a:rPr lang="en-US" sz="1200" i="0" dirty="0" err="1" smtClean="0"/>
                        <a:t>msg</a:t>
                      </a:r>
                      <a:r>
                        <a:rPr lang="en-US" sz="1200" i="0" baseline="0" dirty="0" smtClean="0"/>
                        <a:t> about insufficient fund</a:t>
                      </a:r>
                      <a:endParaRPr lang="en-US" sz="1200" i="1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8601993"/>
              </p:ext>
            </p:extLst>
          </p:nvPr>
        </p:nvGraphicFramePr>
        <p:xfrm>
          <a:off x="379412" y="2808554"/>
          <a:ext cx="114300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6000"/>
                <a:gridCol w="9144000"/>
              </a:tblGrid>
              <a:tr h="267101">
                <a:tc gridSpan="2">
                  <a:txBody>
                    <a:bodyPr/>
                    <a:lstStyle/>
                    <a:p>
                      <a:r>
                        <a:rPr lang="en-US" sz="1200" b="0" dirty="0" smtClean="0"/>
                        <a:t>Class: NFMAction1</a:t>
                      </a:r>
                      <a:endParaRPr lang="en-US" sz="1200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Purpose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dirty="0" smtClean="0"/>
                        <a:t>Concrete strategy of </a:t>
                      </a:r>
                      <a:r>
                        <a:rPr lang="en-US" sz="1200" b="0" dirty="0" err="1" smtClean="0"/>
                        <a:t>NoFundMsg</a:t>
                      </a:r>
                      <a:r>
                        <a:rPr lang="en-US" sz="1200" b="0" baseline="0" dirty="0" smtClean="0"/>
                        <a:t> action for Account1</a:t>
                      </a:r>
                      <a:endParaRPr lang="en-US" sz="1200" b="0" dirty="0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Member</a:t>
                      </a:r>
                      <a:r>
                        <a:rPr lang="en-US" sz="1200" baseline="0" dirty="0" smtClean="0"/>
                        <a:t> variables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aseline="0" dirty="0" smtClean="0"/>
                        <a:t>None</a:t>
                      </a:r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Constructor/Destructor()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smtClean="0"/>
                        <a:t>Do nothing</a:t>
                      </a:r>
                      <a:endParaRPr lang="en-US" sz="1200" i="1" dirty="0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doDeposit</a:t>
                      </a:r>
                      <a:r>
                        <a:rPr lang="en-US" sz="1200" dirty="0" smtClean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smtClean="0"/>
                        <a:t>Prompt </a:t>
                      </a:r>
                      <a:r>
                        <a:rPr lang="en-US" sz="1200" i="0" dirty="0" err="1" smtClean="0"/>
                        <a:t>msg</a:t>
                      </a:r>
                      <a:r>
                        <a:rPr lang="en-US" sz="1200" i="0" baseline="0" dirty="0" smtClean="0"/>
                        <a:t> about insufficient fund</a:t>
                      </a:r>
                      <a:endParaRPr lang="en-US" sz="1200" i="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4111186"/>
              </p:ext>
            </p:extLst>
          </p:nvPr>
        </p:nvGraphicFramePr>
        <p:xfrm>
          <a:off x="379412" y="4490377"/>
          <a:ext cx="114300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6000"/>
                <a:gridCol w="9144000"/>
              </a:tblGrid>
              <a:tr h="267101">
                <a:tc gridSpan="2">
                  <a:txBody>
                    <a:bodyPr/>
                    <a:lstStyle/>
                    <a:p>
                      <a:r>
                        <a:rPr lang="en-US" sz="1200" b="0" dirty="0" smtClean="0"/>
                        <a:t>Class: NFMAction2</a:t>
                      </a:r>
                      <a:endParaRPr lang="en-US" sz="1200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Purpose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dirty="0" smtClean="0"/>
                        <a:t>Concrete strategy of </a:t>
                      </a:r>
                      <a:r>
                        <a:rPr lang="en-US" sz="1200" b="0" dirty="0" err="1" smtClean="0"/>
                        <a:t>NoFundMsg</a:t>
                      </a:r>
                      <a:r>
                        <a:rPr lang="en-US" sz="1200" b="0" baseline="0" dirty="0" smtClean="0"/>
                        <a:t> action for Account2</a:t>
                      </a:r>
                      <a:endParaRPr lang="en-US" sz="1200" b="0" dirty="0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Member</a:t>
                      </a:r>
                      <a:r>
                        <a:rPr lang="en-US" sz="1200" baseline="0" dirty="0" smtClean="0"/>
                        <a:t> variables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aseline="0" dirty="0" smtClean="0"/>
                        <a:t>None</a:t>
                      </a:r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Constructor/Destructor()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smtClean="0"/>
                        <a:t>Do nothing</a:t>
                      </a:r>
                      <a:endParaRPr lang="en-US" sz="1200" i="1" dirty="0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doDeposit</a:t>
                      </a:r>
                      <a:r>
                        <a:rPr lang="en-US" sz="1200" dirty="0" smtClean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smtClean="0"/>
                        <a:t>Prompt </a:t>
                      </a:r>
                      <a:r>
                        <a:rPr lang="en-US" sz="1200" i="0" dirty="0" err="1" smtClean="0"/>
                        <a:t>msg</a:t>
                      </a:r>
                      <a:r>
                        <a:rPr lang="en-US" sz="1200" i="0" baseline="0" dirty="0" smtClean="0"/>
                        <a:t> about insufficient fund</a:t>
                      </a:r>
                      <a:endParaRPr lang="en-US" sz="1200" i="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25980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smtClean="0"/>
              <a:t>CS586 by Dr Bogdan Korel @ IIT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5612" y="863600"/>
            <a:ext cx="10590531" cy="286677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2000" i="1" dirty="0" smtClean="0"/>
              <a:t>Purpose, Attributes and Operations for Strategy Pattern involved classes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79412" y="381000"/>
            <a:ext cx="9751060" cy="482600"/>
          </a:xfrm>
        </p:spPr>
        <p:txBody>
          <a:bodyPr anchor="t">
            <a:normAutofit/>
          </a:bodyPr>
          <a:lstStyle/>
          <a:p>
            <a:r>
              <a:rPr lang="en-US" sz="2400" dirty="0"/>
              <a:t>4</a:t>
            </a:r>
            <a:r>
              <a:rPr lang="en-US" sz="2400" dirty="0" smtClean="0"/>
              <a:t>. Strategy Pattern</a:t>
            </a:r>
            <a:endParaRPr lang="en-US" sz="2400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7629575"/>
              </p:ext>
            </p:extLst>
          </p:nvPr>
        </p:nvGraphicFramePr>
        <p:xfrm>
          <a:off x="379412" y="1150277"/>
          <a:ext cx="114300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6000"/>
                <a:gridCol w="9144000"/>
              </a:tblGrid>
              <a:tr h="267101">
                <a:tc gridSpan="2">
                  <a:txBody>
                    <a:bodyPr/>
                    <a:lstStyle/>
                    <a:p>
                      <a:r>
                        <a:rPr lang="en-US" sz="1200" b="0" dirty="0" smtClean="0"/>
                        <a:t>Class: </a:t>
                      </a:r>
                      <a:r>
                        <a:rPr lang="en-US" sz="1200" b="0" dirty="0" err="1" smtClean="0"/>
                        <a:t>DisplayBalanceAction</a:t>
                      </a:r>
                      <a:endParaRPr lang="en-US" sz="1200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Purpose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dirty="0" smtClean="0"/>
                        <a:t>Abstract class that groups strategies of</a:t>
                      </a:r>
                      <a:r>
                        <a:rPr lang="en-US" sz="1200" b="0" baseline="0" dirty="0" smtClean="0"/>
                        <a:t> </a:t>
                      </a:r>
                      <a:r>
                        <a:rPr lang="en-US" sz="1200" b="0" dirty="0" err="1" smtClean="0"/>
                        <a:t>DisplayBalance</a:t>
                      </a:r>
                      <a:r>
                        <a:rPr lang="en-US" sz="1200" b="0" dirty="0" smtClean="0"/>
                        <a:t> </a:t>
                      </a:r>
                      <a:r>
                        <a:rPr lang="en-US" sz="1200" b="0" baseline="0" dirty="0" smtClean="0"/>
                        <a:t>action</a:t>
                      </a:r>
                      <a:endParaRPr lang="en-US" sz="1200" b="0" dirty="0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Member</a:t>
                      </a:r>
                      <a:r>
                        <a:rPr lang="en-US" sz="1200" baseline="0" dirty="0" smtClean="0"/>
                        <a:t> variables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aseline="0" dirty="0" smtClean="0"/>
                        <a:t>None</a:t>
                      </a:r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Constructor/Destructor()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smtClean="0"/>
                        <a:t>Do nothing</a:t>
                      </a:r>
                      <a:endParaRPr lang="en-US" sz="1200" i="1" dirty="0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displayBalance</a:t>
                      </a:r>
                      <a:r>
                        <a:rPr lang="en-US" sz="1200" dirty="0" smtClean="0"/>
                        <a:t>(</a:t>
                      </a:r>
                      <a:r>
                        <a:rPr lang="en-US" sz="1200" dirty="0" err="1" smtClean="0"/>
                        <a:t>DataStore</a:t>
                      </a:r>
                      <a:r>
                        <a:rPr lang="en-US" sz="1200" dirty="0" smtClean="0"/>
                        <a:t> *ds)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smtClean="0"/>
                        <a:t>Abstract method; override to display current balance for different accounts</a:t>
                      </a:r>
                      <a:endParaRPr lang="en-US" sz="1200" i="1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4321285"/>
              </p:ext>
            </p:extLst>
          </p:nvPr>
        </p:nvGraphicFramePr>
        <p:xfrm>
          <a:off x="379412" y="2808554"/>
          <a:ext cx="114300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6000"/>
                <a:gridCol w="9144000"/>
              </a:tblGrid>
              <a:tr h="267101">
                <a:tc gridSpan="2">
                  <a:txBody>
                    <a:bodyPr/>
                    <a:lstStyle/>
                    <a:p>
                      <a:r>
                        <a:rPr lang="en-US" sz="1200" b="0" dirty="0" smtClean="0"/>
                        <a:t>Class:</a:t>
                      </a:r>
                      <a:r>
                        <a:rPr lang="en-US" sz="1200" b="0" baseline="0" dirty="0" smtClean="0"/>
                        <a:t> DB</a:t>
                      </a:r>
                      <a:r>
                        <a:rPr lang="en-US" sz="1200" b="0" dirty="0" smtClean="0"/>
                        <a:t>Action1</a:t>
                      </a:r>
                      <a:endParaRPr lang="en-US" sz="1200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Purpose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dirty="0" smtClean="0"/>
                        <a:t>Concrete strategy of </a:t>
                      </a:r>
                      <a:r>
                        <a:rPr lang="en-US" sz="1200" b="0" dirty="0" err="1" smtClean="0"/>
                        <a:t>DisplayBalance</a:t>
                      </a:r>
                      <a:r>
                        <a:rPr lang="en-US" sz="1200" b="0" dirty="0" smtClean="0"/>
                        <a:t> </a:t>
                      </a:r>
                      <a:r>
                        <a:rPr lang="en-US" sz="1200" b="0" baseline="0" dirty="0" smtClean="0"/>
                        <a:t>action for Account1</a:t>
                      </a:r>
                      <a:endParaRPr lang="en-US" sz="1200" b="0" dirty="0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Member</a:t>
                      </a:r>
                      <a:r>
                        <a:rPr lang="en-US" sz="1200" baseline="0" dirty="0" smtClean="0"/>
                        <a:t> variables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aseline="0" dirty="0" smtClean="0"/>
                        <a:t>None</a:t>
                      </a:r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Constructor/Destructor()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smtClean="0"/>
                        <a:t>Do nothing</a:t>
                      </a:r>
                      <a:endParaRPr lang="en-US" sz="1200" i="1" dirty="0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displayBalance</a:t>
                      </a:r>
                      <a:r>
                        <a:rPr lang="en-US" sz="1200" dirty="0" smtClean="0"/>
                        <a:t>(</a:t>
                      </a:r>
                      <a:r>
                        <a:rPr lang="en-US" sz="1200" dirty="0" err="1" smtClean="0"/>
                        <a:t>DataStore</a:t>
                      </a:r>
                      <a:r>
                        <a:rPr lang="en-US" sz="1200" dirty="0" smtClean="0"/>
                        <a:t> *ds)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smtClean="0"/>
                        <a:t>display current balance for account 1</a:t>
                      </a:r>
                      <a:endParaRPr lang="en-US" sz="1200" i="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7265941"/>
              </p:ext>
            </p:extLst>
          </p:nvPr>
        </p:nvGraphicFramePr>
        <p:xfrm>
          <a:off x="379412" y="4490377"/>
          <a:ext cx="114300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6000"/>
                <a:gridCol w="9144000"/>
              </a:tblGrid>
              <a:tr h="267101">
                <a:tc gridSpan="2">
                  <a:txBody>
                    <a:bodyPr/>
                    <a:lstStyle/>
                    <a:p>
                      <a:r>
                        <a:rPr lang="en-US" sz="1200" b="0" dirty="0" smtClean="0"/>
                        <a:t>Class: DBAction2</a:t>
                      </a:r>
                      <a:endParaRPr lang="en-US" sz="1200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Purpose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dirty="0" smtClean="0"/>
                        <a:t>Concrete strategy of </a:t>
                      </a:r>
                      <a:r>
                        <a:rPr lang="en-US" sz="1200" b="0" dirty="0" err="1" smtClean="0"/>
                        <a:t>DisplayBalance</a:t>
                      </a:r>
                      <a:r>
                        <a:rPr lang="en-US" sz="1200" b="0" dirty="0" smtClean="0"/>
                        <a:t> </a:t>
                      </a:r>
                      <a:r>
                        <a:rPr lang="en-US" sz="1200" b="0" baseline="0" dirty="0" smtClean="0"/>
                        <a:t>action for Account2</a:t>
                      </a:r>
                      <a:endParaRPr lang="en-US" sz="1200" b="0" dirty="0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Member</a:t>
                      </a:r>
                      <a:r>
                        <a:rPr lang="en-US" sz="1200" baseline="0" dirty="0" smtClean="0"/>
                        <a:t> variables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aseline="0" dirty="0" smtClean="0"/>
                        <a:t>None</a:t>
                      </a:r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Constructor/Destructor()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smtClean="0"/>
                        <a:t>Do nothing</a:t>
                      </a:r>
                      <a:endParaRPr lang="en-US" sz="1200" i="1" dirty="0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displayBalance</a:t>
                      </a:r>
                      <a:r>
                        <a:rPr lang="en-US" sz="1200" dirty="0" smtClean="0"/>
                        <a:t>(</a:t>
                      </a:r>
                      <a:r>
                        <a:rPr lang="en-US" sz="1200" dirty="0" err="1" smtClean="0"/>
                        <a:t>DataStore</a:t>
                      </a:r>
                      <a:r>
                        <a:rPr lang="en-US" sz="1200" dirty="0" smtClean="0"/>
                        <a:t> *ds)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smtClean="0"/>
                        <a:t>display current balance for account</a:t>
                      </a:r>
                      <a:r>
                        <a:rPr lang="en-US" sz="1200" i="0" baseline="0" dirty="0" smtClean="0"/>
                        <a:t> 2</a:t>
                      </a:r>
                      <a:endParaRPr lang="en-US" sz="1200" i="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11555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smtClean="0"/>
              <a:t>CS586 by Dr Bogdan Korel @ IIT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5612" y="863600"/>
            <a:ext cx="10590531" cy="286677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2000" i="1" dirty="0" smtClean="0"/>
              <a:t>Purpose, Attributes and Operations for Strategy Pattern involved classes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79412" y="381000"/>
            <a:ext cx="9751060" cy="482600"/>
          </a:xfrm>
        </p:spPr>
        <p:txBody>
          <a:bodyPr anchor="t">
            <a:normAutofit/>
          </a:bodyPr>
          <a:lstStyle/>
          <a:p>
            <a:r>
              <a:rPr lang="en-US" sz="2400" dirty="0"/>
              <a:t>4</a:t>
            </a:r>
            <a:r>
              <a:rPr lang="en-US" sz="2400" dirty="0" smtClean="0"/>
              <a:t>. Strategy Pattern</a:t>
            </a:r>
            <a:endParaRPr lang="en-US" sz="2400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1583845"/>
              </p:ext>
            </p:extLst>
          </p:nvPr>
        </p:nvGraphicFramePr>
        <p:xfrm>
          <a:off x="379412" y="1150277"/>
          <a:ext cx="114300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6000"/>
                <a:gridCol w="9144000"/>
              </a:tblGrid>
              <a:tr h="267101">
                <a:tc gridSpan="2">
                  <a:txBody>
                    <a:bodyPr/>
                    <a:lstStyle/>
                    <a:p>
                      <a:r>
                        <a:rPr lang="en-US" sz="1200" b="0" dirty="0" smtClean="0"/>
                        <a:t>Class: </a:t>
                      </a:r>
                      <a:r>
                        <a:rPr lang="en-US" sz="1200" b="0" dirty="0" err="1" smtClean="0"/>
                        <a:t>DoWithdrawAction</a:t>
                      </a:r>
                      <a:endParaRPr lang="en-US" sz="1200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Purpose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dirty="0" smtClean="0"/>
                        <a:t>Abstract class that groups strategies of</a:t>
                      </a:r>
                      <a:r>
                        <a:rPr lang="en-US" sz="1200" b="0" baseline="0" dirty="0" smtClean="0"/>
                        <a:t> </a:t>
                      </a:r>
                      <a:r>
                        <a:rPr lang="en-US" sz="1200" b="0" dirty="0" err="1" smtClean="0"/>
                        <a:t>DoWithdraw</a:t>
                      </a:r>
                      <a:r>
                        <a:rPr lang="en-US" sz="1200" b="0" baseline="0" dirty="0" smtClean="0"/>
                        <a:t> action</a:t>
                      </a:r>
                      <a:endParaRPr lang="en-US" sz="1200" b="0" dirty="0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Member</a:t>
                      </a:r>
                      <a:r>
                        <a:rPr lang="en-US" sz="1200" baseline="0" dirty="0" smtClean="0"/>
                        <a:t> variables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aseline="0" dirty="0" smtClean="0"/>
                        <a:t>None</a:t>
                      </a:r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Constructor/Destructor()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smtClean="0"/>
                        <a:t>Do nothing</a:t>
                      </a:r>
                      <a:endParaRPr lang="en-US" sz="1200" i="1" dirty="0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doWithdraw</a:t>
                      </a:r>
                      <a:r>
                        <a:rPr lang="en-US" sz="1200" dirty="0" smtClean="0"/>
                        <a:t>(</a:t>
                      </a:r>
                      <a:r>
                        <a:rPr lang="en-US" sz="1200" dirty="0" err="1" smtClean="0"/>
                        <a:t>DataStore</a:t>
                      </a:r>
                      <a:r>
                        <a:rPr lang="en-US" sz="1200" dirty="0" smtClean="0"/>
                        <a:t> *ds)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smtClean="0"/>
                        <a:t>Abstract method; override to make withdraw from </a:t>
                      </a:r>
                      <a:r>
                        <a:rPr lang="en-US" sz="1200" i="1" dirty="0" err="1" smtClean="0"/>
                        <a:t>temp_w</a:t>
                      </a:r>
                      <a:r>
                        <a:rPr lang="en-US" sz="1200" i="0" dirty="0" smtClean="0"/>
                        <a:t> from </a:t>
                      </a:r>
                      <a:r>
                        <a:rPr lang="en-US" sz="1200" i="1" dirty="0" smtClean="0"/>
                        <a:t>balance</a:t>
                      </a:r>
                      <a:endParaRPr lang="en-US" sz="1200" i="1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1697701"/>
              </p:ext>
            </p:extLst>
          </p:nvPr>
        </p:nvGraphicFramePr>
        <p:xfrm>
          <a:off x="379412" y="2808554"/>
          <a:ext cx="114300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6000"/>
                <a:gridCol w="9144000"/>
              </a:tblGrid>
              <a:tr h="267101">
                <a:tc gridSpan="2">
                  <a:txBody>
                    <a:bodyPr/>
                    <a:lstStyle/>
                    <a:p>
                      <a:r>
                        <a:rPr lang="en-US" sz="1200" b="0" dirty="0" smtClean="0"/>
                        <a:t>Class:</a:t>
                      </a:r>
                      <a:r>
                        <a:rPr lang="en-US" sz="1200" b="0" baseline="0" dirty="0" smtClean="0"/>
                        <a:t> DW</a:t>
                      </a:r>
                      <a:r>
                        <a:rPr lang="en-US" sz="1200" b="0" dirty="0" smtClean="0"/>
                        <a:t>Action1</a:t>
                      </a:r>
                      <a:endParaRPr lang="en-US" sz="1200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Purpose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dirty="0" smtClean="0"/>
                        <a:t>Concrete strategy of </a:t>
                      </a:r>
                      <a:r>
                        <a:rPr lang="en-US" sz="1200" b="0" dirty="0" err="1" smtClean="0"/>
                        <a:t>DoWithdraw</a:t>
                      </a:r>
                      <a:r>
                        <a:rPr lang="en-US" sz="1200" b="0" baseline="0" dirty="0" smtClean="0"/>
                        <a:t> action for Account1</a:t>
                      </a:r>
                      <a:endParaRPr lang="en-US" sz="1200" b="0" dirty="0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Member</a:t>
                      </a:r>
                      <a:r>
                        <a:rPr lang="en-US" sz="1200" baseline="0" dirty="0" smtClean="0"/>
                        <a:t> variables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aseline="0" dirty="0" smtClean="0"/>
                        <a:t>None</a:t>
                      </a:r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Constructor/Destructor()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smtClean="0"/>
                        <a:t>Do nothing</a:t>
                      </a:r>
                      <a:endParaRPr lang="en-US" sz="1200" i="1" dirty="0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doWithdraw</a:t>
                      </a:r>
                      <a:r>
                        <a:rPr lang="en-US" sz="1200" dirty="0" smtClean="0"/>
                        <a:t>(</a:t>
                      </a:r>
                      <a:r>
                        <a:rPr lang="en-US" sz="1200" dirty="0" err="1" smtClean="0"/>
                        <a:t>DataStore</a:t>
                      </a:r>
                      <a:r>
                        <a:rPr lang="en-US" sz="1200" dirty="0" smtClean="0"/>
                        <a:t> *ds)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smtClean="0"/>
                        <a:t>Make withdraw from </a:t>
                      </a:r>
                      <a:r>
                        <a:rPr lang="en-US" sz="1200" i="1" dirty="0" err="1" smtClean="0"/>
                        <a:t>temp_w</a:t>
                      </a:r>
                      <a:r>
                        <a:rPr lang="en-US" sz="1200" i="0" dirty="0" smtClean="0"/>
                        <a:t> from </a:t>
                      </a:r>
                      <a:r>
                        <a:rPr lang="en-US" sz="1200" i="1" dirty="0" smtClean="0"/>
                        <a:t>balance</a:t>
                      </a:r>
                      <a:endParaRPr lang="en-US" sz="1200" i="1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4933981"/>
              </p:ext>
            </p:extLst>
          </p:nvPr>
        </p:nvGraphicFramePr>
        <p:xfrm>
          <a:off x="379412" y="4490377"/>
          <a:ext cx="114300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6000"/>
                <a:gridCol w="9144000"/>
              </a:tblGrid>
              <a:tr h="267101">
                <a:tc gridSpan="2">
                  <a:txBody>
                    <a:bodyPr/>
                    <a:lstStyle/>
                    <a:p>
                      <a:r>
                        <a:rPr lang="en-US" sz="1200" b="0" dirty="0" smtClean="0"/>
                        <a:t>Class: DWAction2</a:t>
                      </a:r>
                      <a:endParaRPr lang="en-US" sz="1200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Purpose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dirty="0" smtClean="0"/>
                        <a:t>Concrete strategy of </a:t>
                      </a:r>
                      <a:r>
                        <a:rPr lang="en-US" sz="1200" b="0" dirty="0" err="1" smtClean="0"/>
                        <a:t>DoWithdraw</a:t>
                      </a:r>
                      <a:r>
                        <a:rPr lang="en-US" sz="1200" b="0" baseline="0" dirty="0" smtClean="0"/>
                        <a:t> action for Account2</a:t>
                      </a:r>
                      <a:endParaRPr lang="en-US" sz="1200" b="0" dirty="0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Member</a:t>
                      </a:r>
                      <a:r>
                        <a:rPr lang="en-US" sz="1200" baseline="0" dirty="0" smtClean="0"/>
                        <a:t> variables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aseline="0" dirty="0" smtClean="0"/>
                        <a:t>None</a:t>
                      </a:r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Constructor/Destructor()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smtClean="0"/>
                        <a:t>Do nothing</a:t>
                      </a:r>
                      <a:endParaRPr lang="en-US" sz="1200" i="1" dirty="0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doWithdraw</a:t>
                      </a:r>
                      <a:r>
                        <a:rPr lang="en-US" sz="1200" dirty="0" smtClean="0"/>
                        <a:t>(</a:t>
                      </a:r>
                      <a:r>
                        <a:rPr lang="en-US" sz="1200" dirty="0" err="1" smtClean="0"/>
                        <a:t>DataStore</a:t>
                      </a:r>
                      <a:r>
                        <a:rPr lang="en-US" sz="1200" dirty="0" smtClean="0"/>
                        <a:t> *ds)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smtClean="0"/>
                        <a:t>Make withdraw from </a:t>
                      </a:r>
                      <a:r>
                        <a:rPr lang="en-US" sz="1200" i="1" dirty="0" err="1" smtClean="0"/>
                        <a:t>temp_w</a:t>
                      </a:r>
                      <a:r>
                        <a:rPr lang="en-US" sz="1200" i="0" dirty="0" smtClean="0"/>
                        <a:t> from </a:t>
                      </a:r>
                      <a:r>
                        <a:rPr lang="en-US" sz="1200" i="1" dirty="0" smtClean="0"/>
                        <a:t>balance</a:t>
                      </a:r>
                      <a:endParaRPr lang="en-US" sz="1200" i="1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50016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smtClean="0"/>
              <a:t>CS586 by Dr Bogdan Korel @ IIT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5612" y="863600"/>
            <a:ext cx="10590531" cy="286677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2000" i="1" dirty="0" smtClean="0"/>
              <a:t>Purpose, Attributes and Operations for Strategy Pattern involved classes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79412" y="381000"/>
            <a:ext cx="9751060" cy="482600"/>
          </a:xfrm>
        </p:spPr>
        <p:txBody>
          <a:bodyPr anchor="t">
            <a:normAutofit/>
          </a:bodyPr>
          <a:lstStyle/>
          <a:p>
            <a:r>
              <a:rPr lang="en-US" sz="2400" dirty="0"/>
              <a:t>4</a:t>
            </a:r>
            <a:r>
              <a:rPr lang="en-US" sz="2400" dirty="0" smtClean="0"/>
              <a:t>. Strategy Pattern</a:t>
            </a:r>
            <a:endParaRPr lang="en-US" sz="2400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2890742"/>
              </p:ext>
            </p:extLst>
          </p:nvPr>
        </p:nvGraphicFramePr>
        <p:xfrm>
          <a:off x="379412" y="1150277"/>
          <a:ext cx="114300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6000"/>
                <a:gridCol w="9144000"/>
              </a:tblGrid>
              <a:tr h="267101">
                <a:tc gridSpan="2">
                  <a:txBody>
                    <a:bodyPr/>
                    <a:lstStyle/>
                    <a:p>
                      <a:r>
                        <a:rPr lang="en-US" sz="1200" b="0" dirty="0" smtClean="0"/>
                        <a:t>Class: </a:t>
                      </a:r>
                      <a:r>
                        <a:rPr lang="en-US" sz="1200" b="0" dirty="0" err="1" smtClean="0"/>
                        <a:t>BelowMinMsgAction</a:t>
                      </a:r>
                      <a:endParaRPr lang="en-US" sz="1200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Purpose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dirty="0" smtClean="0"/>
                        <a:t>Abstract class that groups strategies of</a:t>
                      </a:r>
                      <a:r>
                        <a:rPr lang="en-US" sz="1200" b="0" baseline="0" dirty="0" smtClean="0"/>
                        <a:t> </a:t>
                      </a:r>
                      <a:r>
                        <a:rPr lang="en-US" sz="1200" b="0" dirty="0" err="1" smtClean="0"/>
                        <a:t>BelowMinMsg</a:t>
                      </a:r>
                      <a:r>
                        <a:rPr lang="en-US" sz="1200" b="0" baseline="0" dirty="0" smtClean="0"/>
                        <a:t> action</a:t>
                      </a:r>
                      <a:endParaRPr lang="en-US" sz="1200" b="0" dirty="0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Member</a:t>
                      </a:r>
                      <a:r>
                        <a:rPr lang="en-US" sz="1200" baseline="0" dirty="0" smtClean="0"/>
                        <a:t> variables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aseline="0" dirty="0" smtClean="0"/>
                        <a:t>None</a:t>
                      </a:r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Constructor/Destructor()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smtClean="0"/>
                        <a:t>Do nothing</a:t>
                      </a:r>
                      <a:endParaRPr lang="en-US" sz="1200" i="1" dirty="0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belowMinMsg</a:t>
                      </a:r>
                      <a:r>
                        <a:rPr lang="en-US" sz="1200" dirty="0" smtClean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smtClean="0"/>
                        <a:t>Abstract method; override to print out </a:t>
                      </a:r>
                      <a:r>
                        <a:rPr lang="en-US" sz="1200" i="0" dirty="0" err="1" smtClean="0"/>
                        <a:t>msg</a:t>
                      </a:r>
                      <a:r>
                        <a:rPr lang="en-US" sz="1200" i="0" dirty="0" smtClean="0"/>
                        <a:t> about below minimum balance</a:t>
                      </a:r>
                      <a:endParaRPr lang="en-US" sz="1200" i="1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7014063"/>
              </p:ext>
            </p:extLst>
          </p:nvPr>
        </p:nvGraphicFramePr>
        <p:xfrm>
          <a:off x="379412" y="2808554"/>
          <a:ext cx="114300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6000"/>
                <a:gridCol w="9144000"/>
              </a:tblGrid>
              <a:tr h="267101">
                <a:tc gridSpan="2">
                  <a:txBody>
                    <a:bodyPr/>
                    <a:lstStyle/>
                    <a:p>
                      <a:r>
                        <a:rPr lang="en-US" sz="1200" b="0" dirty="0" smtClean="0"/>
                        <a:t>Class:</a:t>
                      </a:r>
                      <a:r>
                        <a:rPr lang="en-US" sz="1200" b="0" baseline="0" dirty="0" smtClean="0"/>
                        <a:t> DW</a:t>
                      </a:r>
                      <a:r>
                        <a:rPr lang="en-US" sz="1200" b="0" dirty="0" smtClean="0"/>
                        <a:t>Action1</a:t>
                      </a:r>
                      <a:endParaRPr lang="en-US" sz="1200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Purpose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dirty="0" smtClean="0"/>
                        <a:t>Concrete strategy of </a:t>
                      </a:r>
                      <a:r>
                        <a:rPr lang="en-US" sz="1200" b="0" dirty="0" err="1" smtClean="0"/>
                        <a:t>BelowMinMsg</a:t>
                      </a:r>
                      <a:r>
                        <a:rPr lang="en-US" sz="1200" b="0" dirty="0" smtClean="0"/>
                        <a:t> </a:t>
                      </a:r>
                      <a:r>
                        <a:rPr lang="en-US" sz="1200" b="0" baseline="0" dirty="0" smtClean="0"/>
                        <a:t>action for Account1</a:t>
                      </a:r>
                      <a:endParaRPr lang="en-US" sz="1200" b="0" dirty="0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Member</a:t>
                      </a:r>
                      <a:r>
                        <a:rPr lang="en-US" sz="1200" baseline="0" dirty="0" smtClean="0"/>
                        <a:t> variables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aseline="0" dirty="0" smtClean="0"/>
                        <a:t>None</a:t>
                      </a:r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Constructor/Destructor()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smtClean="0"/>
                        <a:t>Do nothing</a:t>
                      </a:r>
                      <a:endParaRPr lang="en-US" sz="1200" i="1" dirty="0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belowMinMsg</a:t>
                      </a:r>
                      <a:r>
                        <a:rPr lang="en-US" sz="1200" dirty="0" smtClean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smtClean="0"/>
                        <a:t>Print out </a:t>
                      </a:r>
                      <a:r>
                        <a:rPr lang="en-US" sz="1200" i="0" dirty="0" err="1" smtClean="0"/>
                        <a:t>msg</a:t>
                      </a:r>
                      <a:r>
                        <a:rPr lang="en-US" sz="1200" i="0" dirty="0" smtClean="0"/>
                        <a:t> about below minimum balance</a:t>
                      </a:r>
                      <a:endParaRPr lang="en-US" sz="1200" i="1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7512497"/>
              </p:ext>
            </p:extLst>
          </p:nvPr>
        </p:nvGraphicFramePr>
        <p:xfrm>
          <a:off x="379412" y="4490377"/>
          <a:ext cx="114300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6000"/>
                <a:gridCol w="9144000"/>
              </a:tblGrid>
              <a:tr h="267101">
                <a:tc gridSpan="2">
                  <a:txBody>
                    <a:bodyPr/>
                    <a:lstStyle/>
                    <a:p>
                      <a:r>
                        <a:rPr lang="en-US" sz="1200" b="0" dirty="0" smtClean="0"/>
                        <a:t>Class: DWAction2</a:t>
                      </a:r>
                      <a:endParaRPr lang="en-US" sz="1200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Purpose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dirty="0" smtClean="0"/>
                        <a:t>Concrete strategy of </a:t>
                      </a:r>
                      <a:r>
                        <a:rPr lang="en-US" sz="1200" b="0" dirty="0" err="1" smtClean="0"/>
                        <a:t>BelowMinMsg</a:t>
                      </a:r>
                      <a:r>
                        <a:rPr lang="en-US" sz="1200" b="0" dirty="0" smtClean="0"/>
                        <a:t> </a:t>
                      </a:r>
                      <a:r>
                        <a:rPr lang="en-US" sz="1200" b="0" baseline="0" dirty="0" smtClean="0"/>
                        <a:t>action for Account2</a:t>
                      </a:r>
                      <a:endParaRPr lang="en-US" sz="1200" b="0" dirty="0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Member</a:t>
                      </a:r>
                      <a:r>
                        <a:rPr lang="en-US" sz="1200" baseline="0" dirty="0" smtClean="0"/>
                        <a:t> variables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aseline="0" dirty="0" smtClean="0"/>
                        <a:t>None</a:t>
                      </a:r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Constructor/Destructor()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smtClean="0"/>
                        <a:t>Do nothing</a:t>
                      </a:r>
                      <a:endParaRPr lang="en-US" sz="1200" i="1" dirty="0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belowMinMsg</a:t>
                      </a:r>
                      <a:r>
                        <a:rPr lang="en-US" sz="1200" dirty="0" smtClean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smtClean="0"/>
                        <a:t>Print out </a:t>
                      </a:r>
                      <a:r>
                        <a:rPr lang="en-US" sz="1200" i="0" dirty="0" err="1" smtClean="0"/>
                        <a:t>msg</a:t>
                      </a:r>
                      <a:r>
                        <a:rPr lang="en-US" sz="1200" i="0" dirty="0" smtClean="0"/>
                        <a:t> about below minimum balance</a:t>
                      </a:r>
                      <a:endParaRPr lang="en-US" sz="1200" i="1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68178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smtClean="0"/>
              <a:t>CS586 by Dr Bogdan Korel @ IIT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5612" y="863600"/>
            <a:ext cx="10590531" cy="286677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2000" i="1" dirty="0" smtClean="0"/>
              <a:t>Purpose, Attributes and Operations for Strategy Pattern involved classes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79412" y="381000"/>
            <a:ext cx="9751060" cy="482600"/>
          </a:xfrm>
        </p:spPr>
        <p:txBody>
          <a:bodyPr anchor="t">
            <a:normAutofit/>
          </a:bodyPr>
          <a:lstStyle/>
          <a:p>
            <a:r>
              <a:rPr lang="en-US" sz="2400" dirty="0"/>
              <a:t>4</a:t>
            </a:r>
            <a:r>
              <a:rPr lang="en-US" sz="2400" dirty="0" smtClean="0"/>
              <a:t>. Strategy Pattern</a:t>
            </a:r>
            <a:endParaRPr lang="en-US" sz="2400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0177313"/>
              </p:ext>
            </p:extLst>
          </p:nvPr>
        </p:nvGraphicFramePr>
        <p:xfrm>
          <a:off x="379412" y="1150277"/>
          <a:ext cx="114300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6000"/>
                <a:gridCol w="9144000"/>
              </a:tblGrid>
              <a:tr h="267101">
                <a:tc gridSpan="2">
                  <a:txBody>
                    <a:bodyPr/>
                    <a:lstStyle/>
                    <a:p>
                      <a:r>
                        <a:rPr lang="en-US" sz="1200" b="0" dirty="0" smtClean="0"/>
                        <a:t>Class: </a:t>
                      </a:r>
                      <a:r>
                        <a:rPr lang="en-US" sz="1200" b="0" dirty="0" err="1" smtClean="0"/>
                        <a:t>DeductPenaltyAction</a:t>
                      </a:r>
                      <a:endParaRPr lang="en-US" sz="1200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Purpose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dirty="0" smtClean="0"/>
                        <a:t>Abstract class that groups strategies of</a:t>
                      </a:r>
                      <a:r>
                        <a:rPr lang="en-US" sz="1200" b="0" baseline="0" dirty="0" smtClean="0"/>
                        <a:t> </a:t>
                      </a:r>
                      <a:r>
                        <a:rPr lang="en-US" sz="1200" b="0" dirty="0" err="1" smtClean="0"/>
                        <a:t>DeductPenalty</a:t>
                      </a:r>
                      <a:r>
                        <a:rPr lang="en-US" sz="1200" b="0" baseline="0" dirty="0" smtClean="0"/>
                        <a:t> action</a:t>
                      </a:r>
                      <a:endParaRPr lang="en-US" sz="1200" b="0" dirty="0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Member</a:t>
                      </a:r>
                      <a:r>
                        <a:rPr lang="en-US" sz="1200" baseline="0" dirty="0" smtClean="0"/>
                        <a:t> variables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1" baseline="0" dirty="0" smtClean="0"/>
                        <a:t>penalty</a:t>
                      </a:r>
                      <a:r>
                        <a:rPr lang="en-US" sz="1200" baseline="0" dirty="0" smtClean="0"/>
                        <a:t>: amount of penalty to pay for different accounts</a:t>
                      </a:r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Constructor/Destructor()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smtClean="0"/>
                        <a:t>Do nothing</a:t>
                      </a:r>
                      <a:endParaRPr lang="en-US" sz="1200" i="1" dirty="0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payPenalty</a:t>
                      </a:r>
                      <a:r>
                        <a:rPr lang="en-US" sz="1200" dirty="0" smtClean="0"/>
                        <a:t>(</a:t>
                      </a:r>
                      <a:r>
                        <a:rPr lang="en-US" sz="1200" dirty="0" err="1" smtClean="0"/>
                        <a:t>DataStore</a:t>
                      </a:r>
                      <a:r>
                        <a:rPr lang="en-US" sz="1200" dirty="0" smtClean="0"/>
                        <a:t> *ds)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smtClean="0"/>
                        <a:t>Abstract method; override to deduct</a:t>
                      </a:r>
                      <a:r>
                        <a:rPr lang="en-US" sz="1200" i="0" baseline="0" dirty="0" smtClean="0"/>
                        <a:t> penalty from </a:t>
                      </a:r>
                      <a:r>
                        <a:rPr lang="en-US" sz="1200" i="1" baseline="0" dirty="0" smtClean="0"/>
                        <a:t>balance</a:t>
                      </a:r>
                      <a:endParaRPr lang="en-US" sz="1200" i="1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538830"/>
              </p:ext>
            </p:extLst>
          </p:nvPr>
        </p:nvGraphicFramePr>
        <p:xfrm>
          <a:off x="379412" y="2808554"/>
          <a:ext cx="114300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6000"/>
                <a:gridCol w="9144000"/>
              </a:tblGrid>
              <a:tr h="267101">
                <a:tc gridSpan="2">
                  <a:txBody>
                    <a:bodyPr/>
                    <a:lstStyle/>
                    <a:p>
                      <a:r>
                        <a:rPr lang="en-US" sz="1200" b="0" dirty="0" smtClean="0"/>
                        <a:t>Class:</a:t>
                      </a:r>
                      <a:r>
                        <a:rPr lang="en-US" sz="1200" b="0" baseline="0" dirty="0" smtClean="0"/>
                        <a:t> DP</a:t>
                      </a:r>
                      <a:r>
                        <a:rPr lang="en-US" sz="1200" b="0" dirty="0" smtClean="0"/>
                        <a:t>Action1</a:t>
                      </a:r>
                      <a:endParaRPr lang="en-US" sz="1200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Purpose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dirty="0" smtClean="0"/>
                        <a:t>Concrete strategy of </a:t>
                      </a:r>
                      <a:r>
                        <a:rPr lang="en-US" sz="1200" b="0" dirty="0" err="1" smtClean="0"/>
                        <a:t>BelowMinMsg</a:t>
                      </a:r>
                      <a:r>
                        <a:rPr lang="en-US" sz="1200" b="0" dirty="0" smtClean="0"/>
                        <a:t> </a:t>
                      </a:r>
                      <a:r>
                        <a:rPr lang="en-US" sz="1200" b="0" baseline="0" dirty="0" smtClean="0"/>
                        <a:t>action for Account1</a:t>
                      </a:r>
                      <a:endParaRPr lang="en-US" sz="1200" b="0" dirty="0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Member</a:t>
                      </a:r>
                      <a:r>
                        <a:rPr lang="en-US" sz="1200" baseline="0" dirty="0" smtClean="0"/>
                        <a:t> variables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aseline="0" dirty="0" smtClean="0"/>
                        <a:t>Inherit </a:t>
                      </a:r>
                      <a:r>
                        <a:rPr lang="en-US" sz="1200" i="1" baseline="0" dirty="0" smtClean="0"/>
                        <a:t>penalty</a:t>
                      </a:r>
                      <a:r>
                        <a:rPr lang="en-US" sz="1200" baseline="0" dirty="0" smtClean="0"/>
                        <a:t> from base class</a:t>
                      </a:r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Constructor/Destructor()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smtClean="0"/>
                        <a:t>Do nothing</a:t>
                      </a:r>
                      <a:endParaRPr lang="en-US" sz="1200" i="1" dirty="0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payPenalty</a:t>
                      </a:r>
                      <a:r>
                        <a:rPr lang="en-US" sz="1200" dirty="0" smtClean="0"/>
                        <a:t>(</a:t>
                      </a:r>
                      <a:r>
                        <a:rPr lang="en-US" sz="1200" dirty="0" err="1" smtClean="0"/>
                        <a:t>DataStore</a:t>
                      </a:r>
                      <a:r>
                        <a:rPr lang="en-US" sz="1200" dirty="0" smtClean="0"/>
                        <a:t> *ds)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smtClean="0"/>
                        <a:t>Deduct</a:t>
                      </a:r>
                      <a:r>
                        <a:rPr lang="en-US" sz="1200" i="0" baseline="0" dirty="0" smtClean="0"/>
                        <a:t> penalty from </a:t>
                      </a:r>
                      <a:r>
                        <a:rPr lang="en-US" sz="1200" i="1" baseline="0" dirty="0" smtClean="0"/>
                        <a:t>balance, </a:t>
                      </a:r>
                      <a:r>
                        <a:rPr lang="en-US" sz="1200" i="0" baseline="0" dirty="0" smtClean="0"/>
                        <a:t>penalty for Account1 is 20</a:t>
                      </a:r>
                      <a:endParaRPr lang="en-US" sz="1200" i="1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5469832"/>
              </p:ext>
            </p:extLst>
          </p:nvPr>
        </p:nvGraphicFramePr>
        <p:xfrm>
          <a:off x="379412" y="4490377"/>
          <a:ext cx="114300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6000"/>
                <a:gridCol w="9144000"/>
              </a:tblGrid>
              <a:tr h="267101">
                <a:tc gridSpan="2">
                  <a:txBody>
                    <a:bodyPr/>
                    <a:lstStyle/>
                    <a:p>
                      <a:r>
                        <a:rPr lang="en-US" sz="1200" b="0" dirty="0" smtClean="0"/>
                        <a:t>Class: DPAction2</a:t>
                      </a:r>
                      <a:endParaRPr lang="en-US" sz="1200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Purpose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dirty="0" smtClean="0"/>
                        <a:t>Concrete strategy of </a:t>
                      </a:r>
                      <a:r>
                        <a:rPr lang="en-US" sz="1200" b="0" dirty="0" err="1" smtClean="0"/>
                        <a:t>BelowMinMsg</a:t>
                      </a:r>
                      <a:r>
                        <a:rPr lang="en-US" sz="1200" b="0" dirty="0" smtClean="0"/>
                        <a:t> </a:t>
                      </a:r>
                      <a:r>
                        <a:rPr lang="en-US" sz="1200" b="0" baseline="0" dirty="0" smtClean="0"/>
                        <a:t>action for Account2</a:t>
                      </a:r>
                      <a:endParaRPr lang="en-US" sz="1200" b="0" dirty="0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Member</a:t>
                      </a:r>
                      <a:r>
                        <a:rPr lang="en-US" sz="1200" baseline="0" dirty="0" smtClean="0"/>
                        <a:t> variables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aseline="0" dirty="0" smtClean="0"/>
                        <a:t>Inherit </a:t>
                      </a:r>
                      <a:r>
                        <a:rPr lang="en-US" sz="1200" i="1" baseline="0" dirty="0" smtClean="0"/>
                        <a:t>penalty</a:t>
                      </a:r>
                      <a:r>
                        <a:rPr lang="en-US" sz="1200" baseline="0" dirty="0" smtClean="0"/>
                        <a:t> from base class</a:t>
                      </a:r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Constructor/Destructor()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smtClean="0"/>
                        <a:t>Do nothing</a:t>
                      </a:r>
                      <a:endParaRPr lang="en-US" sz="1200" i="1" dirty="0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payPenalty</a:t>
                      </a:r>
                      <a:r>
                        <a:rPr lang="en-US" sz="1200" dirty="0" smtClean="0"/>
                        <a:t>(</a:t>
                      </a:r>
                      <a:r>
                        <a:rPr lang="en-US" sz="1200" dirty="0" err="1" smtClean="0"/>
                        <a:t>DataStore</a:t>
                      </a:r>
                      <a:r>
                        <a:rPr lang="en-US" sz="1200" dirty="0" smtClean="0"/>
                        <a:t> *ds)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smtClean="0"/>
                        <a:t>Deduct</a:t>
                      </a:r>
                      <a:r>
                        <a:rPr lang="en-US" sz="1200" i="0" baseline="0" dirty="0" smtClean="0"/>
                        <a:t> penalty from </a:t>
                      </a:r>
                      <a:r>
                        <a:rPr lang="en-US" sz="1200" i="1" baseline="0" dirty="0" smtClean="0"/>
                        <a:t>balance</a:t>
                      </a:r>
                      <a:r>
                        <a:rPr lang="en-US" sz="1200" i="0" baseline="0" dirty="0" smtClean="0"/>
                        <a:t>, penalty for Account2 is zero</a:t>
                      </a:r>
                      <a:endParaRPr lang="en-US" sz="1200" i="1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98954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smtClean="0"/>
              <a:t>CS586 by Dr Bogdan Korel @ IIT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79412" y="381000"/>
            <a:ext cx="9751060" cy="533400"/>
          </a:xfrm>
        </p:spPr>
        <p:txBody>
          <a:bodyPr anchor="t">
            <a:noAutofit/>
          </a:bodyPr>
          <a:lstStyle/>
          <a:p>
            <a:r>
              <a:rPr lang="en-US" sz="2400" dirty="0" smtClean="0"/>
              <a:t>5. Abstract Factory Pattern I – </a:t>
            </a:r>
            <a:r>
              <a:rPr lang="en-US" sz="2400" dirty="0" err="1" smtClean="0"/>
              <a:t>AbstractFactory</a:t>
            </a:r>
            <a:endParaRPr lang="en-US" sz="2400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65" r="2909" b="66072"/>
          <a:stretch/>
        </p:blipFill>
        <p:spPr>
          <a:xfrm>
            <a:off x="379412" y="762000"/>
            <a:ext cx="11436440" cy="5486400"/>
          </a:xfrm>
        </p:spPr>
      </p:pic>
      <p:sp>
        <p:nvSpPr>
          <p:cNvPr id="4" name="TextBox 3"/>
          <p:cNvSpPr txBox="1"/>
          <p:nvPr/>
        </p:nvSpPr>
        <p:spPr>
          <a:xfrm>
            <a:off x="379412" y="4495800"/>
            <a:ext cx="2732431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90000"/>
              </a:lnSpc>
            </a:pPr>
            <a:r>
              <a:rPr lang="en-US" sz="1200" dirty="0" smtClean="0"/>
              <a:t>Class diagram of </a:t>
            </a:r>
            <a:r>
              <a:rPr lang="en-US" sz="1200" u="sng" dirty="0" smtClean="0"/>
              <a:t>abstract factory pattern</a:t>
            </a:r>
            <a:r>
              <a:rPr lang="en-US" sz="1200" dirty="0" smtClean="0"/>
              <a:t>, showing the relation between abstract factory and its clients(</a:t>
            </a:r>
            <a:r>
              <a:rPr lang="en-US" sz="1200" dirty="0" err="1" smtClean="0"/>
              <a:t>InputProcessor</a:t>
            </a:r>
            <a:r>
              <a:rPr lang="en-US" sz="1200" dirty="0" smtClean="0"/>
              <a:t> and </a:t>
            </a:r>
            <a:r>
              <a:rPr lang="en-US" sz="1200" dirty="0" err="1" smtClean="0"/>
              <a:t>OutputProcessors</a:t>
            </a:r>
            <a:r>
              <a:rPr lang="en-US" sz="1200" dirty="0" smtClean="0"/>
              <a:t>), but without showing the relations between concrete factories and its products.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092597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smtClean="0"/>
              <a:t>CS586 by Dr Bogdan Korel @ IIT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79412" y="431800"/>
            <a:ext cx="9751060" cy="482600"/>
          </a:xfrm>
        </p:spPr>
        <p:txBody>
          <a:bodyPr anchor="t">
            <a:normAutofit/>
          </a:bodyPr>
          <a:lstStyle/>
          <a:p>
            <a:r>
              <a:rPr lang="en-US" sz="2400" dirty="0"/>
              <a:t>1. MDA-EFSM Model for the Account Components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9" r="7246"/>
          <a:stretch/>
        </p:blipFill>
        <p:spPr>
          <a:xfrm>
            <a:off x="454341" y="914400"/>
            <a:ext cx="10556294" cy="5334000"/>
          </a:xfrm>
        </p:spPr>
      </p:pic>
    </p:spTree>
    <p:extLst>
      <p:ext uri="{BB962C8B-B14F-4D97-AF65-F5344CB8AC3E}">
        <p14:creationId xmlns:p14="http://schemas.microsoft.com/office/powerpoint/2010/main" val="748716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smtClean="0"/>
              <a:t>CS586 by Dr Bogdan Korel @ IIT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79412" y="381000"/>
            <a:ext cx="9751060" cy="533400"/>
          </a:xfrm>
        </p:spPr>
        <p:txBody>
          <a:bodyPr anchor="t">
            <a:noAutofit/>
          </a:bodyPr>
          <a:lstStyle/>
          <a:p>
            <a:r>
              <a:rPr lang="en-US" sz="2400" dirty="0" smtClean="0"/>
              <a:t>5. Abstract Factory Pattern II – Concrete Factories</a:t>
            </a:r>
            <a:endParaRPr lang="en-US" sz="2400" dirty="0"/>
          </a:p>
        </p:txBody>
      </p:sp>
      <p:pic>
        <p:nvPicPr>
          <p:cNvPr id="21" name="Content Placeholder 20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4" b="29762"/>
          <a:stretch/>
        </p:blipFill>
        <p:spPr>
          <a:xfrm rot="5400000">
            <a:off x="2860259" y="-1566447"/>
            <a:ext cx="5921973" cy="10578867"/>
          </a:xfrm>
        </p:spPr>
      </p:pic>
      <p:sp>
        <p:nvSpPr>
          <p:cNvPr id="6" name="TextBox 5"/>
          <p:cNvSpPr txBox="1"/>
          <p:nvPr/>
        </p:nvSpPr>
        <p:spPr>
          <a:xfrm>
            <a:off x="7770812" y="762000"/>
            <a:ext cx="4038600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90000"/>
              </a:lnSpc>
            </a:pPr>
            <a:r>
              <a:rPr lang="en-US" sz="1200" dirty="0" smtClean="0"/>
              <a:t>Simplified class diagram of </a:t>
            </a:r>
            <a:r>
              <a:rPr lang="en-US" sz="1200" u="sng" dirty="0" smtClean="0"/>
              <a:t>abstract factory pattern </a:t>
            </a:r>
            <a:r>
              <a:rPr lang="en-US" sz="1200" dirty="0" smtClean="0"/>
              <a:t>showing the relationships between concrete factories and its products.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921302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smtClean="0"/>
              <a:t>CS586 by Dr Bogdan Korel @ IIT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5612" y="863600"/>
            <a:ext cx="10590531" cy="286677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2000" i="1" dirty="0" smtClean="0"/>
              <a:t>Purpose, Attributes and Operations for Abstract Factory Pattern involved classes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79412" y="381000"/>
            <a:ext cx="9751060" cy="482600"/>
          </a:xfrm>
        </p:spPr>
        <p:txBody>
          <a:bodyPr anchor="t">
            <a:normAutofit/>
          </a:bodyPr>
          <a:lstStyle/>
          <a:p>
            <a:r>
              <a:rPr lang="en-US" sz="2400" dirty="0" smtClean="0"/>
              <a:t>5. Abstract Factory Pattern</a:t>
            </a:r>
            <a:endParaRPr lang="en-US" sz="2400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4019753"/>
              </p:ext>
            </p:extLst>
          </p:nvPr>
        </p:nvGraphicFramePr>
        <p:xfrm>
          <a:off x="379412" y="1150277"/>
          <a:ext cx="11430000" cy="43970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6000"/>
                <a:gridCol w="4038600"/>
                <a:gridCol w="1219200"/>
                <a:gridCol w="3886200"/>
              </a:tblGrid>
              <a:tr h="269144">
                <a:tc gridSpan="4">
                  <a:txBody>
                    <a:bodyPr/>
                    <a:lstStyle/>
                    <a:p>
                      <a:r>
                        <a:rPr lang="en-US" sz="1200" b="0" dirty="0" smtClean="0"/>
                        <a:t>Class: </a:t>
                      </a:r>
                      <a:r>
                        <a:rPr lang="en-US" sz="1200" b="0" dirty="0" err="1" smtClean="0"/>
                        <a:t>AbstractFactory</a:t>
                      </a:r>
                      <a:endParaRPr lang="en-US" sz="1200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69144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Purpose</a:t>
                      </a:r>
                      <a:endParaRPr lang="en-US" sz="1200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en-US" sz="1200" b="0" dirty="0" smtClean="0"/>
                        <a:t>Groups various of concrete factories for different clients (</a:t>
                      </a:r>
                      <a:r>
                        <a:rPr lang="en-US" sz="1200" b="0" dirty="0" err="1" smtClean="0"/>
                        <a:t>InputProcessors</a:t>
                      </a:r>
                      <a:r>
                        <a:rPr lang="en-US" sz="1200" b="0" baseline="0" dirty="0" smtClean="0"/>
                        <a:t> and </a:t>
                      </a:r>
                      <a:r>
                        <a:rPr lang="en-US" sz="1200" b="0" baseline="0" dirty="0" err="1" smtClean="0"/>
                        <a:t>OutpurProcessor</a:t>
                      </a:r>
                      <a:r>
                        <a:rPr lang="en-US" sz="1200" b="0" baseline="0" dirty="0" smtClean="0"/>
                        <a:t>)</a:t>
                      </a:r>
                      <a:endParaRPr lang="en-US" sz="1200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82283">
                <a:tc rowSpan="6">
                  <a:txBody>
                    <a:bodyPr/>
                    <a:lstStyle/>
                    <a:p>
                      <a:r>
                        <a:rPr lang="en-US" sz="1200" dirty="0" smtClean="0"/>
                        <a:t>Member</a:t>
                      </a:r>
                      <a:r>
                        <a:rPr lang="en-US" sz="1200" baseline="0" dirty="0" smtClean="0"/>
                        <a:t> variables</a:t>
                      </a:r>
                    </a:p>
                    <a:p>
                      <a:endParaRPr lang="en-US" sz="1050" baseline="0" dirty="0" smtClean="0"/>
                    </a:p>
                    <a:p>
                      <a:r>
                        <a:rPr lang="en-US" sz="1050" baseline="0" dirty="0" smtClean="0"/>
                        <a:t>Notice: since </a:t>
                      </a:r>
                      <a:r>
                        <a:rPr lang="en-US" sz="1050" baseline="0" dirty="0" err="1" smtClean="0"/>
                        <a:t>InputProcessor</a:t>
                      </a:r>
                      <a:r>
                        <a:rPr lang="en-US" sz="1050" baseline="0" dirty="0" smtClean="0"/>
                        <a:t> and </a:t>
                      </a:r>
                      <a:r>
                        <a:rPr lang="en-US" sz="1050" baseline="0" dirty="0" err="1" smtClean="0"/>
                        <a:t>OutputProcessor</a:t>
                      </a:r>
                      <a:r>
                        <a:rPr lang="en-US" sz="1050" baseline="0" dirty="0" smtClean="0"/>
                        <a:t> should operate on the same </a:t>
                      </a:r>
                      <a:r>
                        <a:rPr lang="en-US" sz="1050" baseline="0" dirty="0" err="1" smtClean="0"/>
                        <a:t>DataStore</a:t>
                      </a:r>
                      <a:r>
                        <a:rPr lang="en-US" sz="1050" baseline="0" dirty="0" smtClean="0"/>
                        <a:t> instance, </a:t>
                      </a:r>
                      <a:r>
                        <a:rPr lang="en-US" sz="1050" baseline="0" dirty="0" err="1" smtClean="0"/>
                        <a:t>AbstractFactory</a:t>
                      </a:r>
                      <a:r>
                        <a:rPr lang="en-US" sz="1050" baseline="0" dirty="0" smtClean="0"/>
                        <a:t> should only create 1 such object and cache it for later usage.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1" baseline="0" dirty="0" err="1" smtClean="0"/>
                        <a:t>cacheDS</a:t>
                      </a:r>
                      <a:r>
                        <a:rPr lang="en-US" sz="1200" baseline="0" dirty="0" smtClean="0"/>
                        <a:t>: pointer to a </a:t>
                      </a:r>
                      <a:r>
                        <a:rPr lang="en-US" sz="1200" baseline="0" dirty="0" err="1" smtClean="0"/>
                        <a:t>DataStore</a:t>
                      </a:r>
                      <a:r>
                        <a:rPr lang="en-US" sz="1200" baseline="0" dirty="0" smtClean="0"/>
                        <a:t> object;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1" baseline="0" dirty="0" err="1" smtClean="0"/>
                        <a:t>cacheDPA</a:t>
                      </a:r>
                      <a:r>
                        <a:rPr lang="en-US" sz="1200" baseline="0" dirty="0" smtClean="0"/>
                        <a:t>: </a:t>
                      </a:r>
                      <a:r>
                        <a:rPr lang="en-US" sz="1200" baseline="0" dirty="0" err="1" smtClean="0"/>
                        <a:t>pinter</a:t>
                      </a:r>
                      <a:r>
                        <a:rPr lang="en-US" sz="1200" baseline="0" dirty="0" smtClean="0"/>
                        <a:t> to </a:t>
                      </a:r>
                      <a:r>
                        <a:rPr lang="en-US" sz="1200" baseline="0" dirty="0" err="1" smtClean="0"/>
                        <a:t>DeductPenaltyAction</a:t>
                      </a:r>
                      <a:r>
                        <a:rPr lang="en-US" sz="1200" baseline="0" dirty="0" smtClean="0"/>
                        <a:t> strategy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6914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1" u="none" baseline="0" dirty="0" err="1" smtClean="0"/>
                        <a:t>cacheSDA</a:t>
                      </a:r>
                      <a:r>
                        <a:rPr lang="en-US" sz="1200" baseline="0" dirty="0" smtClean="0"/>
                        <a:t>: pointer to </a:t>
                      </a:r>
                      <a:r>
                        <a:rPr lang="en-US" sz="1200" baseline="0" dirty="0" err="1" smtClean="0"/>
                        <a:t>StoreDataAction</a:t>
                      </a:r>
                      <a:r>
                        <a:rPr lang="en-US" sz="1200" baseline="0" dirty="0" smtClean="0"/>
                        <a:t> strategy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1" baseline="0" dirty="0" err="1" smtClean="0"/>
                        <a:t>cacheIPMA</a:t>
                      </a:r>
                      <a:r>
                        <a:rPr lang="en-US" sz="1200" baseline="0" dirty="0" smtClean="0"/>
                        <a:t>: pointer to </a:t>
                      </a:r>
                      <a:r>
                        <a:rPr lang="en-US" sz="1200" baseline="0" dirty="0" err="1" smtClean="0"/>
                        <a:t>IncorrectPinMsgAction</a:t>
                      </a:r>
                      <a:r>
                        <a:rPr lang="en-US" sz="1200" baseline="0" dirty="0" smtClean="0"/>
                        <a:t> strategy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6914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1" baseline="0" dirty="0" err="1" smtClean="0"/>
                        <a:t>cacheIIMP</a:t>
                      </a:r>
                      <a:r>
                        <a:rPr lang="en-US" sz="1200" i="1" baseline="0" dirty="0" smtClean="0"/>
                        <a:t>:</a:t>
                      </a:r>
                      <a:r>
                        <a:rPr lang="en-US" sz="1200" baseline="0" dirty="0" smtClean="0"/>
                        <a:t> pointer to </a:t>
                      </a:r>
                      <a:r>
                        <a:rPr lang="en-US" sz="1200" baseline="0" dirty="0" err="1" smtClean="0"/>
                        <a:t>IncorrectIdMsgAction</a:t>
                      </a:r>
                      <a:r>
                        <a:rPr lang="en-US" sz="1200" baseline="0" dirty="0" smtClean="0"/>
                        <a:t> strategy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1" baseline="0" dirty="0" err="1" smtClean="0"/>
                        <a:t>cacheTMAMA</a:t>
                      </a:r>
                      <a:r>
                        <a:rPr lang="en-US" sz="1200" baseline="0" dirty="0" smtClean="0"/>
                        <a:t>: pointer to </a:t>
                      </a:r>
                      <a:r>
                        <a:rPr lang="en-US" sz="1200" baseline="0" dirty="0" err="1" smtClean="0"/>
                        <a:t>TooManyAttmeptAction</a:t>
                      </a:r>
                      <a:r>
                        <a:rPr lang="en-US" sz="1200" baseline="0" dirty="0" smtClean="0"/>
                        <a:t> strategy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6914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1" baseline="0" dirty="0" err="1" smtClean="0"/>
                        <a:t>cachePPA</a:t>
                      </a:r>
                      <a:r>
                        <a:rPr lang="en-US" sz="1200" i="1" baseline="0" dirty="0" smtClean="0"/>
                        <a:t>:</a:t>
                      </a:r>
                      <a:r>
                        <a:rPr lang="en-US" sz="1200" baseline="0" dirty="0" smtClean="0"/>
                        <a:t> pointer to </a:t>
                      </a:r>
                      <a:r>
                        <a:rPr lang="en-US" sz="1200" baseline="0" dirty="0" err="1" smtClean="0"/>
                        <a:t>PromptPinAction</a:t>
                      </a:r>
                      <a:r>
                        <a:rPr lang="en-US" sz="1200" baseline="0" dirty="0" smtClean="0"/>
                        <a:t> strategy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1" baseline="0" dirty="0" err="1" smtClean="0"/>
                        <a:t>cacheDMA</a:t>
                      </a:r>
                      <a:r>
                        <a:rPr lang="en-US" sz="1200" baseline="0" dirty="0" smtClean="0"/>
                        <a:t>: pointer to </a:t>
                      </a:r>
                      <a:r>
                        <a:rPr lang="en-US" sz="1200" baseline="0" dirty="0" err="1" smtClean="0"/>
                        <a:t>DisplayMenuAction</a:t>
                      </a:r>
                      <a:r>
                        <a:rPr lang="en-US" sz="1200" baseline="0" dirty="0" smtClean="0"/>
                        <a:t> strategy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6914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1" baseline="0" dirty="0" err="1" smtClean="0"/>
                        <a:t>cacheDDA</a:t>
                      </a:r>
                      <a:r>
                        <a:rPr lang="en-US" sz="1200" baseline="0" dirty="0" smtClean="0"/>
                        <a:t>: pointer to </a:t>
                      </a:r>
                      <a:r>
                        <a:rPr lang="en-US" sz="1200" baseline="0" dirty="0" err="1" smtClean="0"/>
                        <a:t>DoDepositAction</a:t>
                      </a:r>
                      <a:r>
                        <a:rPr lang="en-US" sz="1200" baseline="0" dirty="0" smtClean="0"/>
                        <a:t> strategy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1" baseline="0" dirty="0" err="1" smtClean="0"/>
                        <a:t>cacheNFMA</a:t>
                      </a:r>
                      <a:r>
                        <a:rPr lang="en-US" sz="1200" baseline="0" dirty="0" smtClean="0"/>
                        <a:t>: pointer to </a:t>
                      </a:r>
                      <a:r>
                        <a:rPr lang="en-US" sz="1200" baseline="0" dirty="0" err="1" smtClean="0"/>
                        <a:t>NoFundMsaAction</a:t>
                      </a:r>
                      <a:r>
                        <a:rPr lang="en-US" sz="1200" baseline="0" dirty="0" smtClean="0"/>
                        <a:t> strategy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6914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1" baseline="0" dirty="0" err="1" smtClean="0"/>
                        <a:t>cacheDWA</a:t>
                      </a:r>
                      <a:r>
                        <a:rPr lang="en-US" sz="1200" i="1" baseline="0" dirty="0" smtClean="0"/>
                        <a:t>:</a:t>
                      </a:r>
                      <a:r>
                        <a:rPr lang="en-US" sz="1200" baseline="0" dirty="0" smtClean="0"/>
                        <a:t> pointer to </a:t>
                      </a:r>
                      <a:r>
                        <a:rPr lang="en-US" sz="1200" baseline="0" dirty="0" err="1" smtClean="0"/>
                        <a:t>DoWithdrawAction</a:t>
                      </a:r>
                      <a:r>
                        <a:rPr lang="en-US" sz="1200" baseline="0" dirty="0" smtClean="0"/>
                        <a:t> strategy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1" baseline="0" dirty="0" err="1" smtClean="0"/>
                        <a:t>cacheBMMA</a:t>
                      </a:r>
                      <a:r>
                        <a:rPr lang="en-US" sz="1200" baseline="0" dirty="0" smtClean="0"/>
                        <a:t>: pointer to </a:t>
                      </a:r>
                      <a:r>
                        <a:rPr lang="en-US" sz="1200" baseline="0" dirty="0" err="1" smtClean="0"/>
                        <a:t>BelowMinMsgAction</a:t>
                      </a:r>
                      <a:r>
                        <a:rPr lang="en-US" sz="1200" baseline="0" dirty="0" smtClean="0"/>
                        <a:t> strategy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69144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Constructor()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smtClean="0"/>
                        <a:t>Initialize </a:t>
                      </a:r>
                      <a:r>
                        <a:rPr lang="en-US" sz="1200" i="1" dirty="0" smtClean="0"/>
                        <a:t>all pointers above </a:t>
                      </a:r>
                      <a:r>
                        <a:rPr lang="en-US" sz="1200" i="0" dirty="0" smtClean="0"/>
                        <a:t>to</a:t>
                      </a:r>
                      <a:r>
                        <a:rPr lang="en-US" sz="1200" i="1" dirty="0" smtClean="0"/>
                        <a:t> NULL</a:t>
                      </a:r>
                      <a:endParaRPr lang="en-US" sz="12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Destructor()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0" dirty="0" smtClean="0"/>
                        <a:t>Do</a:t>
                      </a:r>
                      <a:r>
                        <a:rPr lang="en-US" sz="1200" i="0" baseline="0" dirty="0" smtClean="0"/>
                        <a:t> nothing</a:t>
                      </a:r>
                      <a:endParaRPr lang="en-US" sz="1200" i="0" dirty="0" smtClean="0"/>
                    </a:p>
                  </a:txBody>
                  <a:tcPr/>
                </a:tc>
              </a:tr>
              <a:tr h="269144"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createDS</a:t>
                      </a:r>
                      <a:r>
                        <a:rPr lang="en-US" sz="1200" dirty="0" smtClean="0"/>
                        <a:t>()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0" dirty="0" smtClean="0"/>
                        <a:t>Abstract</a:t>
                      </a:r>
                      <a:r>
                        <a:rPr lang="en-US" sz="1200" i="0" baseline="0" dirty="0" smtClean="0"/>
                        <a:t> method returning </a:t>
                      </a:r>
                      <a:r>
                        <a:rPr lang="en-US" sz="1200" i="0" baseline="0" dirty="0" err="1" smtClean="0"/>
                        <a:t>DataStore</a:t>
                      </a:r>
                      <a:r>
                        <a:rPr lang="en-US" sz="1200" i="0" baseline="0" dirty="0" smtClean="0"/>
                        <a:t> instance to client</a:t>
                      </a:r>
                      <a:endParaRPr lang="en-US" sz="1200" i="0" dirty="0" smtClean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</a:tr>
              <a:tr h="269144"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createSDA</a:t>
                      </a:r>
                      <a:r>
                        <a:rPr lang="en-US" sz="1200" dirty="0" smtClean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smtClean="0"/>
                        <a:t>Abstract</a:t>
                      </a:r>
                      <a:r>
                        <a:rPr lang="en-US" sz="1200" i="0" baseline="0" dirty="0" smtClean="0"/>
                        <a:t> method returning </a:t>
                      </a:r>
                      <a:r>
                        <a:rPr lang="en-US" sz="1200" i="0" baseline="0" dirty="0" err="1" smtClean="0"/>
                        <a:t>StoreCardAction</a:t>
                      </a:r>
                      <a:r>
                        <a:rPr lang="en-US" sz="1200" i="0" baseline="0" dirty="0" smtClean="0"/>
                        <a:t> strategy</a:t>
                      </a:r>
                      <a:endParaRPr lang="en-US" sz="12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err="1" smtClean="0"/>
                        <a:t>createDDA</a:t>
                      </a:r>
                      <a:r>
                        <a:rPr lang="en-US" sz="1200" i="0" dirty="0" smtClean="0"/>
                        <a:t>()</a:t>
                      </a:r>
                      <a:endParaRPr lang="en-US" sz="12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0" dirty="0" smtClean="0"/>
                        <a:t>Abstract</a:t>
                      </a:r>
                      <a:r>
                        <a:rPr lang="en-US" sz="1200" i="0" baseline="0" dirty="0" smtClean="0"/>
                        <a:t> method returning </a:t>
                      </a:r>
                      <a:r>
                        <a:rPr lang="en-US" sz="1200" i="0" baseline="0" dirty="0" err="1" smtClean="0"/>
                        <a:t>DoDepositAction</a:t>
                      </a:r>
                      <a:r>
                        <a:rPr lang="en-US" sz="1200" i="0" baseline="0" dirty="0" smtClean="0"/>
                        <a:t> strategy</a:t>
                      </a:r>
                      <a:endParaRPr lang="en-US" sz="1200" i="0" dirty="0" smtClean="0"/>
                    </a:p>
                  </a:txBody>
                  <a:tcPr/>
                </a:tc>
              </a:tr>
              <a:tr h="269144"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createIPMA</a:t>
                      </a:r>
                      <a:r>
                        <a:rPr lang="en-US" sz="1200" dirty="0" smtClean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0" dirty="0" smtClean="0"/>
                        <a:t>Abstract</a:t>
                      </a:r>
                      <a:r>
                        <a:rPr lang="en-US" sz="1200" i="0" baseline="0" dirty="0" smtClean="0"/>
                        <a:t> method returning </a:t>
                      </a:r>
                      <a:r>
                        <a:rPr lang="en-US" sz="1200" i="0" baseline="0" dirty="0" err="1" smtClean="0"/>
                        <a:t>IncorrectPinMsgAction</a:t>
                      </a:r>
                      <a:r>
                        <a:rPr lang="en-US" sz="1200" i="0" baseline="0" dirty="0" smtClean="0"/>
                        <a:t> strategy</a:t>
                      </a:r>
                      <a:endParaRPr lang="en-US" sz="1200" i="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err="1" smtClean="0"/>
                        <a:t>createNFMA</a:t>
                      </a:r>
                      <a:r>
                        <a:rPr lang="en-US" sz="1200" i="0" dirty="0" smtClean="0"/>
                        <a:t>()</a:t>
                      </a:r>
                      <a:endParaRPr lang="en-US" sz="12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0" dirty="0" smtClean="0"/>
                        <a:t>Abstract</a:t>
                      </a:r>
                      <a:r>
                        <a:rPr lang="en-US" sz="1200" i="0" baseline="0" dirty="0" smtClean="0"/>
                        <a:t> method returning </a:t>
                      </a:r>
                      <a:r>
                        <a:rPr lang="en-US" sz="1200" i="0" baseline="0" dirty="0" err="1" smtClean="0"/>
                        <a:t>NoFundMsgAction</a:t>
                      </a:r>
                      <a:r>
                        <a:rPr lang="en-US" sz="1200" i="0" baseline="0" dirty="0" smtClean="0"/>
                        <a:t> strategy</a:t>
                      </a:r>
                      <a:endParaRPr lang="en-US" sz="1200" i="0" dirty="0" smtClean="0"/>
                    </a:p>
                  </a:txBody>
                  <a:tcPr/>
                </a:tc>
              </a:tr>
              <a:tr h="269144"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createIIMA</a:t>
                      </a:r>
                      <a:r>
                        <a:rPr lang="en-US" sz="1200" dirty="0" smtClean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0" dirty="0" smtClean="0"/>
                        <a:t>Abstract</a:t>
                      </a:r>
                      <a:r>
                        <a:rPr lang="en-US" sz="1200" i="0" baseline="0" dirty="0" smtClean="0"/>
                        <a:t> method returning </a:t>
                      </a:r>
                      <a:r>
                        <a:rPr lang="en-US" sz="1200" i="0" baseline="0" dirty="0" err="1" smtClean="0"/>
                        <a:t>IncorrectIdMsgAction</a:t>
                      </a:r>
                      <a:r>
                        <a:rPr lang="en-US" sz="1200" i="0" baseline="0" dirty="0" smtClean="0"/>
                        <a:t> strategy</a:t>
                      </a:r>
                      <a:endParaRPr lang="en-US" sz="1200" i="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err="1" smtClean="0"/>
                        <a:t>createDBA</a:t>
                      </a:r>
                      <a:r>
                        <a:rPr lang="en-US" sz="1200" i="0" dirty="0" smtClean="0"/>
                        <a:t>()</a:t>
                      </a:r>
                      <a:endParaRPr lang="en-US" sz="12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0" dirty="0" smtClean="0"/>
                        <a:t>Abstract</a:t>
                      </a:r>
                      <a:r>
                        <a:rPr lang="en-US" sz="1200" i="0" baseline="0" dirty="0" smtClean="0"/>
                        <a:t> method returning </a:t>
                      </a:r>
                      <a:r>
                        <a:rPr lang="en-US" sz="1200" i="0" baseline="0" dirty="0" err="1" smtClean="0"/>
                        <a:t>DisplayBalanceAciton</a:t>
                      </a:r>
                      <a:r>
                        <a:rPr lang="en-US" sz="1200" i="0" baseline="0" dirty="0" smtClean="0"/>
                        <a:t> strategy</a:t>
                      </a:r>
                      <a:endParaRPr lang="en-US" sz="1200" i="0" dirty="0" smtClean="0"/>
                    </a:p>
                  </a:txBody>
                  <a:tcPr/>
                </a:tc>
              </a:tr>
              <a:tr h="269144"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createTMAMA</a:t>
                      </a:r>
                      <a:r>
                        <a:rPr lang="en-US" sz="1200" dirty="0" smtClean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0" dirty="0" smtClean="0"/>
                        <a:t>Abstract</a:t>
                      </a:r>
                      <a:r>
                        <a:rPr lang="en-US" sz="1200" i="0" baseline="0" dirty="0" smtClean="0"/>
                        <a:t> method returning </a:t>
                      </a:r>
                      <a:r>
                        <a:rPr lang="en-US" sz="1200" i="0" baseline="0" dirty="0" err="1" smtClean="0"/>
                        <a:t>IncorrectIdMsgAction</a:t>
                      </a:r>
                      <a:r>
                        <a:rPr lang="en-US" sz="1200" i="0" baseline="0" dirty="0" smtClean="0"/>
                        <a:t> strategy</a:t>
                      </a:r>
                      <a:endParaRPr lang="en-US" sz="1200" i="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err="1" smtClean="0"/>
                        <a:t>createDWA</a:t>
                      </a:r>
                      <a:r>
                        <a:rPr lang="en-US" sz="1200" i="0" dirty="0" smtClean="0"/>
                        <a:t>()</a:t>
                      </a:r>
                      <a:endParaRPr lang="en-US" sz="12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0" dirty="0" smtClean="0"/>
                        <a:t>Abstract</a:t>
                      </a:r>
                      <a:r>
                        <a:rPr lang="en-US" sz="1200" i="0" baseline="0" dirty="0" smtClean="0"/>
                        <a:t> method returning </a:t>
                      </a:r>
                      <a:r>
                        <a:rPr lang="en-US" sz="1200" i="0" baseline="0" dirty="0" err="1" smtClean="0"/>
                        <a:t>DoWithdrawAction</a:t>
                      </a:r>
                      <a:r>
                        <a:rPr lang="en-US" sz="1200" i="0" baseline="0" dirty="0" smtClean="0"/>
                        <a:t> strategy</a:t>
                      </a:r>
                      <a:endParaRPr lang="en-US" sz="1200" i="0" dirty="0" smtClean="0"/>
                    </a:p>
                  </a:txBody>
                  <a:tcPr/>
                </a:tc>
              </a:tr>
              <a:tr h="269144"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createPPA</a:t>
                      </a:r>
                      <a:r>
                        <a:rPr lang="en-US" sz="1200" dirty="0" smtClean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0" dirty="0" smtClean="0"/>
                        <a:t>Abstract</a:t>
                      </a:r>
                      <a:r>
                        <a:rPr lang="en-US" sz="1200" i="0" baseline="0" dirty="0" smtClean="0"/>
                        <a:t> method returning </a:t>
                      </a:r>
                      <a:r>
                        <a:rPr lang="en-US" sz="1200" i="0" baseline="0" dirty="0" err="1" smtClean="0"/>
                        <a:t>PromptPinAciton</a:t>
                      </a:r>
                      <a:r>
                        <a:rPr lang="en-US" sz="1200" i="0" baseline="0" dirty="0" smtClean="0"/>
                        <a:t> strategy</a:t>
                      </a:r>
                      <a:endParaRPr lang="en-US" sz="1200" i="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err="1" smtClean="0"/>
                        <a:t>createBMMA</a:t>
                      </a:r>
                      <a:r>
                        <a:rPr lang="en-US" sz="1200" i="0" dirty="0" smtClean="0"/>
                        <a:t>()</a:t>
                      </a:r>
                      <a:endParaRPr lang="en-US" sz="12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0" dirty="0" smtClean="0"/>
                        <a:t>Abstract</a:t>
                      </a:r>
                      <a:r>
                        <a:rPr lang="en-US" sz="1200" i="0" baseline="0" dirty="0" smtClean="0"/>
                        <a:t> method returning </a:t>
                      </a:r>
                      <a:r>
                        <a:rPr lang="en-US" sz="1200" i="0" baseline="0" dirty="0" err="1" smtClean="0"/>
                        <a:t>BelowMinMsgAction</a:t>
                      </a:r>
                      <a:r>
                        <a:rPr lang="en-US" sz="1200" i="0" baseline="0" dirty="0" smtClean="0"/>
                        <a:t> strategy</a:t>
                      </a:r>
                      <a:endParaRPr lang="en-US" sz="1200" i="0" dirty="0" smtClean="0"/>
                    </a:p>
                  </a:txBody>
                  <a:tcPr/>
                </a:tc>
              </a:tr>
              <a:tr h="269144"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createDMA</a:t>
                      </a:r>
                      <a:r>
                        <a:rPr lang="en-US" sz="1200" dirty="0" smtClean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0" dirty="0" smtClean="0"/>
                        <a:t>Abstract</a:t>
                      </a:r>
                      <a:r>
                        <a:rPr lang="en-US" sz="1200" i="0" baseline="0" dirty="0" smtClean="0"/>
                        <a:t> method returning </a:t>
                      </a:r>
                      <a:r>
                        <a:rPr lang="en-US" sz="1200" i="0" baseline="0" dirty="0" err="1" smtClean="0"/>
                        <a:t>DisplayMenuAction</a:t>
                      </a:r>
                      <a:r>
                        <a:rPr lang="en-US" sz="1200" i="0" baseline="0" dirty="0" smtClean="0"/>
                        <a:t> strategy</a:t>
                      </a:r>
                      <a:endParaRPr lang="en-US" sz="1200" i="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err="1" smtClean="0"/>
                        <a:t>createDPA</a:t>
                      </a:r>
                      <a:r>
                        <a:rPr lang="en-US" sz="1200" i="0" dirty="0" smtClean="0"/>
                        <a:t>()</a:t>
                      </a:r>
                      <a:endParaRPr lang="en-US" sz="12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0" dirty="0" smtClean="0"/>
                        <a:t>Abstract</a:t>
                      </a:r>
                      <a:r>
                        <a:rPr lang="en-US" sz="1200" i="0" baseline="0" dirty="0" smtClean="0"/>
                        <a:t> method returning </a:t>
                      </a:r>
                      <a:r>
                        <a:rPr lang="en-US" sz="1200" i="0" baseline="0" dirty="0" err="1" smtClean="0"/>
                        <a:t>DeductPenaltyAction</a:t>
                      </a:r>
                      <a:r>
                        <a:rPr lang="en-US" sz="1200" i="0" baseline="0" dirty="0" smtClean="0"/>
                        <a:t> strategy</a:t>
                      </a:r>
                      <a:endParaRPr lang="en-US" sz="1200" i="0" dirty="0" smtClean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8507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smtClean="0"/>
              <a:t>CS586 by Dr Bogdan Korel @ IIT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5612" y="863600"/>
            <a:ext cx="10590531" cy="286677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2000" i="1" dirty="0" smtClean="0"/>
              <a:t>Purpose, Attributes and Operations for Abstract Factory Pattern involved classes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79412" y="381000"/>
            <a:ext cx="9751060" cy="482600"/>
          </a:xfrm>
        </p:spPr>
        <p:txBody>
          <a:bodyPr anchor="t">
            <a:normAutofit/>
          </a:bodyPr>
          <a:lstStyle/>
          <a:p>
            <a:r>
              <a:rPr lang="en-US" sz="2400" dirty="0" smtClean="0"/>
              <a:t>5. Abstract Factory Pattern</a:t>
            </a:r>
            <a:endParaRPr lang="en-US" sz="2400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9427483"/>
              </p:ext>
            </p:extLst>
          </p:nvPr>
        </p:nvGraphicFramePr>
        <p:xfrm>
          <a:off x="379412" y="1150277"/>
          <a:ext cx="11430000" cy="46714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7800"/>
                <a:gridCol w="4267200"/>
                <a:gridCol w="1371600"/>
                <a:gridCol w="4343400"/>
              </a:tblGrid>
              <a:tr h="269144">
                <a:tc gridSpan="4">
                  <a:txBody>
                    <a:bodyPr/>
                    <a:lstStyle/>
                    <a:p>
                      <a:r>
                        <a:rPr lang="en-US" sz="1200" b="0" dirty="0" smtClean="0"/>
                        <a:t>Class: ConcreteFactory1</a:t>
                      </a:r>
                      <a:endParaRPr lang="en-US" sz="1200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69144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Purpose</a:t>
                      </a:r>
                      <a:endParaRPr lang="en-US" sz="1200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en-US" sz="1200" b="0" dirty="0" smtClean="0"/>
                        <a:t>Concrete factory</a:t>
                      </a:r>
                      <a:r>
                        <a:rPr lang="en-US" sz="1200" b="0" baseline="0" dirty="0" smtClean="0"/>
                        <a:t> who create strategies and DataStore1 instance for Account1 and its paired </a:t>
                      </a:r>
                      <a:r>
                        <a:rPr lang="en-US" sz="1200" b="0" baseline="0" dirty="0" err="1" smtClean="0"/>
                        <a:t>OutputProcessor</a:t>
                      </a:r>
                      <a:endParaRPr lang="en-US" sz="1200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82283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Member</a:t>
                      </a:r>
                      <a:r>
                        <a:rPr lang="en-US" sz="1200" baseline="0" dirty="0" smtClean="0"/>
                        <a:t> variables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en-US" sz="1200" i="1" baseline="0" dirty="0" smtClean="0"/>
                        <a:t>Cache </a:t>
                      </a:r>
                      <a:r>
                        <a:rPr lang="en-US" sz="1200" baseline="0" dirty="0" smtClean="0"/>
                        <a:t>pointers inherited from </a:t>
                      </a:r>
                      <a:r>
                        <a:rPr lang="en-US" sz="1200" baseline="0" dirty="0" err="1" smtClean="0"/>
                        <a:t>AbstractFactory</a:t>
                      </a:r>
                      <a:r>
                        <a:rPr lang="en-US" sz="1200" baseline="0" dirty="0" smtClean="0"/>
                        <a:t> base class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69144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Constructor()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smtClean="0"/>
                        <a:t>Do nothing (use base class’s constructor)</a:t>
                      </a:r>
                      <a:endParaRPr lang="en-US" sz="12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Destructor()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0" dirty="0" smtClean="0"/>
                        <a:t>Do</a:t>
                      </a:r>
                      <a:r>
                        <a:rPr lang="en-US" sz="1200" i="0" baseline="0" dirty="0" smtClean="0"/>
                        <a:t> nothing</a:t>
                      </a:r>
                      <a:endParaRPr lang="en-US" sz="1200" i="0" dirty="0" smtClean="0"/>
                    </a:p>
                  </a:txBody>
                  <a:tcPr/>
                </a:tc>
              </a:tr>
              <a:tr h="269144"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createDS</a:t>
                      </a:r>
                      <a:r>
                        <a:rPr lang="en-US" sz="1200" dirty="0" smtClean="0"/>
                        <a:t>()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0" dirty="0" smtClean="0"/>
                        <a:t>Create DataStore1 instance, cache</a:t>
                      </a:r>
                      <a:r>
                        <a:rPr lang="en-US" sz="1200" i="0" baseline="0" dirty="0" smtClean="0"/>
                        <a:t> it before return it to client; thereafter return the cached instance</a:t>
                      </a:r>
                      <a:endParaRPr lang="en-US" sz="1200" i="0" dirty="0" smtClean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69144"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createSDA</a:t>
                      </a:r>
                      <a:r>
                        <a:rPr lang="en-US" sz="1200" dirty="0" smtClean="0"/>
                        <a:t>()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0" dirty="0" smtClean="0"/>
                        <a:t>Create SDAction1 instance, cache</a:t>
                      </a:r>
                      <a:r>
                        <a:rPr lang="en-US" sz="1200" i="0" baseline="0" dirty="0" smtClean="0"/>
                        <a:t> it before return it to client; thereafter return the cached instance</a:t>
                      </a:r>
                      <a:endParaRPr lang="en-US" sz="1200" i="0" dirty="0" smtClean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269144"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createIPMA</a:t>
                      </a:r>
                      <a:r>
                        <a:rPr lang="en-US" sz="1200" dirty="0" smtClean="0"/>
                        <a:t>()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0" dirty="0" smtClean="0"/>
                        <a:t>Create IPMAction1 instance, cache</a:t>
                      </a:r>
                      <a:r>
                        <a:rPr lang="en-US" sz="1200" i="0" baseline="0" dirty="0" smtClean="0"/>
                        <a:t> it before return it to client; thereafter return the cached instance</a:t>
                      </a:r>
                      <a:endParaRPr lang="en-US" sz="1200" i="0" dirty="0" smtClean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269144"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createIIMA</a:t>
                      </a:r>
                      <a:r>
                        <a:rPr lang="en-US" sz="1200" dirty="0" smtClean="0"/>
                        <a:t>()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0" dirty="0" smtClean="0"/>
                        <a:t>Create IIMAction1 instance, cache</a:t>
                      </a:r>
                      <a:r>
                        <a:rPr lang="en-US" sz="1200" i="0" baseline="0" dirty="0" smtClean="0"/>
                        <a:t> it before return it to client; thereafter return the cached instance</a:t>
                      </a:r>
                      <a:endParaRPr lang="en-US" sz="1200" i="0" dirty="0" smtClean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269144"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createTMAMA</a:t>
                      </a:r>
                      <a:r>
                        <a:rPr lang="en-US" sz="1200" dirty="0" smtClean="0"/>
                        <a:t>()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0" dirty="0" smtClean="0"/>
                        <a:t>Create TMAMAction1 instance, cache</a:t>
                      </a:r>
                      <a:r>
                        <a:rPr lang="en-US" sz="1200" i="0" baseline="0" dirty="0" smtClean="0"/>
                        <a:t> it before return it to client; thereafter return the cached instance</a:t>
                      </a:r>
                      <a:endParaRPr lang="en-US" sz="1200" i="0" dirty="0" smtClean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269144"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createPPA</a:t>
                      </a:r>
                      <a:r>
                        <a:rPr lang="en-US" sz="1200" dirty="0" smtClean="0"/>
                        <a:t>()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0" dirty="0" smtClean="0"/>
                        <a:t>Create PPAction1 instance, cache</a:t>
                      </a:r>
                      <a:r>
                        <a:rPr lang="en-US" sz="1200" i="0" baseline="0" dirty="0" smtClean="0"/>
                        <a:t> it before return it to client; thereafter return the cached instance</a:t>
                      </a:r>
                      <a:endParaRPr lang="en-US" sz="1200" i="0" dirty="0" smtClean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269144"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createDMA</a:t>
                      </a:r>
                      <a:r>
                        <a:rPr lang="en-US" sz="1200" dirty="0" smtClean="0"/>
                        <a:t>()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0" dirty="0" smtClean="0"/>
                        <a:t>Create DMAction1 instance, cache</a:t>
                      </a:r>
                      <a:r>
                        <a:rPr lang="en-US" sz="1200" i="0" baseline="0" dirty="0" smtClean="0"/>
                        <a:t> it before return it to client; thereafter return the cached instance</a:t>
                      </a:r>
                      <a:endParaRPr lang="en-US" sz="1200" i="0" dirty="0" smtClean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269144">
                <a:tc>
                  <a:txBody>
                    <a:bodyPr/>
                    <a:lstStyle/>
                    <a:p>
                      <a:r>
                        <a:rPr lang="en-US" sz="1200" i="0" dirty="0" err="1" smtClean="0"/>
                        <a:t>createDDA</a:t>
                      </a:r>
                      <a:r>
                        <a:rPr lang="en-US" sz="1200" i="0" dirty="0" smtClean="0"/>
                        <a:t>()</a:t>
                      </a:r>
                      <a:endParaRPr lang="en-US" sz="1200" i="0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0" dirty="0" smtClean="0"/>
                        <a:t>Create DDAction1 instance, cache</a:t>
                      </a:r>
                      <a:r>
                        <a:rPr lang="en-US" sz="1200" i="0" baseline="0" dirty="0" smtClean="0"/>
                        <a:t> it before return it to client; thereafter return the cached instance</a:t>
                      </a:r>
                      <a:endParaRPr lang="en-US" sz="1200" i="0" dirty="0" smtClean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200" i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i="0" dirty="0" smtClean="0"/>
                    </a:p>
                  </a:txBody>
                  <a:tcPr/>
                </a:tc>
              </a:tr>
              <a:tr h="269144">
                <a:tc>
                  <a:txBody>
                    <a:bodyPr/>
                    <a:lstStyle/>
                    <a:p>
                      <a:r>
                        <a:rPr lang="en-US" sz="1200" i="0" dirty="0" err="1" smtClean="0"/>
                        <a:t>createNFMA</a:t>
                      </a:r>
                      <a:r>
                        <a:rPr lang="en-US" sz="1200" i="0" dirty="0" smtClean="0"/>
                        <a:t>()</a:t>
                      </a:r>
                      <a:endParaRPr lang="en-US" sz="1200" i="0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0" dirty="0" smtClean="0"/>
                        <a:t>Create NFMAction1 instance, cache</a:t>
                      </a:r>
                      <a:r>
                        <a:rPr lang="en-US" sz="1200" i="0" baseline="0" dirty="0" smtClean="0"/>
                        <a:t> it before return it to client; thereafter return the cached instance</a:t>
                      </a:r>
                      <a:endParaRPr lang="en-US" sz="1200" i="0" dirty="0" smtClean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200" i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i="0" dirty="0" smtClean="0"/>
                    </a:p>
                  </a:txBody>
                  <a:tcPr/>
                </a:tc>
              </a:tr>
              <a:tr h="269144">
                <a:tc>
                  <a:txBody>
                    <a:bodyPr/>
                    <a:lstStyle/>
                    <a:p>
                      <a:r>
                        <a:rPr lang="en-US" sz="1200" i="0" dirty="0" err="1" smtClean="0"/>
                        <a:t>createDBA</a:t>
                      </a:r>
                      <a:r>
                        <a:rPr lang="en-US" sz="1200" i="0" dirty="0" smtClean="0"/>
                        <a:t>()</a:t>
                      </a:r>
                      <a:endParaRPr lang="en-US" sz="1200" i="0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0" dirty="0" smtClean="0"/>
                        <a:t>Create DBAction1 instance, cache</a:t>
                      </a:r>
                      <a:r>
                        <a:rPr lang="en-US" sz="1200" i="0" baseline="0" dirty="0" smtClean="0"/>
                        <a:t> it before return it to client; thereafter return the cached instance</a:t>
                      </a:r>
                      <a:endParaRPr lang="en-US" sz="1200" i="0" dirty="0" smtClean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200" i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i="0" dirty="0" smtClean="0"/>
                    </a:p>
                  </a:txBody>
                  <a:tcPr/>
                </a:tc>
              </a:tr>
              <a:tr h="269144">
                <a:tc>
                  <a:txBody>
                    <a:bodyPr/>
                    <a:lstStyle/>
                    <a:p>
                      <a:r>
                        <a:rPr lang="en-US" sz="1200" i="0" dirty="0" err="1" smtClean="0"/>
                        <a:t>createDWA</a:t>
                      </a:r>
                      <a:r>
                        <a:rPr lang="en-US" sz="1200" i="0" dirty="0" smtClean="0"/>
                        <a:t>()</a:t>
                      </a:r>
                      <a:endParaRPr lang="en-US" sz="1200" i="0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0" dirty="0" smtClean="0"/>
                        <a:t>Create DWAction1 instance, cache</a:t>
                      </a:r>
                      <a:r>
                        <a:rPr lang="en-US" sz="1200" i="0" baseline="0" dirty="0" smtClean="0"/>
                        <a:t> it before return it to client; thereafter return the cached instance</a:t>
                      </a:r>
                      <a:endParaRPr lang="en-US" sz="1200" i="0" dirty="0" smtClean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200" i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i="0" dirty="0" smtClean="0"/>
                    </a:p>
                  </a:txBody>
                  <a:tcPr/>
                </a:tc>
              </a:tr>
              <a:tr h="269144">
                <a:tc>
                  <a:txBody>
                    <a:bodyPr/>
                    <a:lstStyle/>
                    <a:p>
                      <a:r>
                        <a:rPr lang="en-US" sz="1200" i="0" dirty="0" err="1" smtClean="0"/>
                        <a:t>createBMMA</a:t>
                      </a:r>
                      <a:r>
                        <a:rPr lang="en-US" sz="1200" i="0" dirty="0" smtClean="0"/>
                        <a:t>()</a:t>
                      </a:r>
                      <a:endParaRPr lang="en-US" sz="1200" i="0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0" dirty="0" smtClean="0"/>
                        <a:t>Create BMMAction1 instance, cache</a:t>
                      </a:r>
                      <a:r>
                        <a:rPr lang="en-US" sz="1200" i="0" baseline="0" dirty="0" smtClean="0"/>
                        <a:t> it before return it to client; thereafter return the cached instance</a:t>
                      </a:r>
                      <a:endParaRPr lang="en-US" sz="1200" i="0" dirty="0" smtClean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200" i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i="0" dirty="0" smtClean="0"/>
                    </a:p>
                  </a:txBody>
                  <a:tcPr/>
                </a:tc>
              </a:tr>
              <a:tr h="269144">
                <a:tc>
                  <a:txBody>
                    <a:bodyPr/>
                    <a:lstStyle/>
                    <a:p>
                      <a:r>
                        <a:rPr lang="en-US" sz="1200" i="0" dirty="0" err="1" smtClean="0"/>
                        <a:t>createDPA</a:t>
                      </a:r>
                      <a:r>
                        <a:rPr lang="en-US" sz="1200" i="0" dirty="0" smtClean="0"/>
                        <a:t>()</a:t>
                      </a:r>
                      <a:endParaRPr lang="en-US" sz="1200" i="0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0" dirty="0" smtClean="0"/>
                        <a:t>Create DPAction1 instance, cache</a:t>
                      </a:r>
                      <a:r>
                        <a:rPr lang="en-US" sz="1200" i="0" baseline="0" dirty="0" smtClean="0"/>
                        <a:t> it before return it to client; thereafter return the cached instance</a:t>
                      </a:r>
                      <a:endParaRPr lang="en-US" sz="1200" i="0" dirty="0" smtClean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200" i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i="0" dirty="0" smtClean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3904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smtClean="0"/>
              <a:t>CS586 by Dr Bogdan Korel @ IIT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5612" y="863600"/>
            <a:ext cx="10590531" cy="286677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2000" i="1" dirty="0" smtClean="0"/>
              <a:t>Purpose, Attributes and Operations for Abstract Factory Pattern involved classes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79412" y="381000"/>
            <a:ext cx="9751060" cy="482600"/>
          </a:xfrm>
        </p:spPr>
        <p:txBody>
          <a:bodyPr anchor="t">
            <a:normAutofit/>
          </a:bodyPr>
          <a:lstStyle/>
          <a:p>
            <a:r>
              <a:rPr lang="en-US" sz="2400" dirty="0" smtClean="0"/>
              <a:t>5. Abstract Factory Pattern</a:t>
            </a:r>
            <a:endParaRPr lang="en-US" sz="2400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9855236"/>
              </p:ext>
            </p:extLst>
          </p:nvPr>
        </p:nvGraphicFramePr>
        <p:xfrm>
          <a:off x="379412" y="1150277"/>
          <a:ext cx="11430000" cy="46714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7800"/>
                <a:gridCol w="4267200"/>
                <a:gridCol w="1371600"/>
                <a:gridCol w="4343400"/>
              </a:tblGrid>
              <a:tr h="269144">
                <a:tc gridSpan="4">
                  <a:txBody>
                    <a:bodyPr/>
                    <a:lstStyle/>
                    <a:p>
                      <a:r>
                        <a:rPr lang="en-US" sz="1200" b="0" dirty="0" smtClean="0"/>
                        <a:t>Class: ConcreteFactory1</a:t>
                      </a:r>
                      <a:endParaRPr lang="en-US" sz="1200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69144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Purpose</a:t>
                      </a:r>
                      <a:endParaRPr lang="en-US" sz="1200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en-US" sz="1200" b="0" dirty="0" smtClean="0"/>
                        <a:t>Concrete factory</a:t>
                      </a:r>
                      <a:r>
                        <a:rPr lang="en-US" sz="1200" b="0" baseline="0" dirty="0" smtClean="0"/>
                        <a:t> who create strategies and DataStore2 instance for Account2 and its paired </a:t>
                      </a:r>
                      <a:r>
                        <a:rPr lang="en-US" sz="1200" b="0" baseline="0" dirty="0" err="1" smtClean="0"/>
                        <a:t>OutputProcessor</a:t>
                      </a:r>
                      <a:endParaRPr lang="en-US" sz="1200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82283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Member</a:t>
                      </a:r>
                      <a:r>
                        <a:rPr lang="en-US" sz="1200" baseline="0" dirty="0" smtClean="0"/>
                        <a:t> variables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en-US" sz="1200" i="1" baseline="0" dirty="0" smtClean="0"/>
                        <a:t>Cache </a:t>
                      </a:r>
                      <a:r>
                        <a:rPr lang="en-US" sz="1200" baseline="0" dirty="0" smtClean="0"/>
                        <a:t>pointers inherited from </a:t>
                      </a:r>
                      <a:r>
                        <a:rPr lang="en-US" sz="1200" baseline="0" dirty="0" err="1" smtClean="0"/>
                        <a:t>AbstractFactory</a:t>
                      </a:r>
                      <a:r>
                        <a:rPr lang="en-US" sz="1200" baseline="0" dirty="0" smtClean="0"/>
                        <a:t> base class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69144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Constructor()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smtClean="0"/>
                        <a:t>Do nothing (use base class’s constructor)</a:t>
                      </a:r>
                      <a:endParaRPr lang="en-US" sz="12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Destructor()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0" dirty="0" smtClean="0"/>
                        <a:t>Do</a:t>
                      </a:r>
                      <a:r>
                        <a:rPr lang="en-US" sz="1200" i="0" baseline="0" dirty="0" smtClean="0"/>
                        <a:t> nothing</a:t>
                      </a:r>
                      <a:endParaRPr lang="en-US" sz="1200" i="0" dirty="0" smtClean="0"/>
                    </a:p>
                  </a:txBody>
                  <a:tcPr/>
                </a:tc>
              </a:tr>
              <a:tr h="269144"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createDS</a:t>
                      </a:r>
                      <a:r>
                        <a:rPr lang="en-US" sz="1200" dirty="0" smtClean="0"/>
                        <a:t>()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0" dirty="0" smtClean="0"/>
                        <a:t>Create DataStore2 instance, cache</a:t>
                      </a:r>
                      <a:r>
                        <a:rPr lang="en-US" sz="1200" i="0" baseline="0" dirty="0" smtClean="0"/>
                        <a:t> it before return it to client; thereafter return the cached instance</a:t>
                      </a:r>
                      <a:endParaRPr lang="en-US" sz="1200" i="0" dirty="0" smtClean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69144"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createSDA</a:t>
                      </a:r>
                      <a:r>
                        <a:rPr lang="en-US" sz="1200" dirty="0" smtClean="0"/>
                        <a:t>()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0" dirty="0" smtClean="0"/>
                        <a:t>Create SDAction2 instance, cache</a:t>
                      </a:r>
                      <a:r>
                        <a:rPr lang="en-US" sz="1200" i="0" baseline="0" dirty="0" smtClean="0"/>
                        <a:t> it before return it to client; thereafter return the cached instance</a:t>
                      </a:r>
                      <a:endParaRPr lang="en-US" sz="1200" i="0" dirty="0" smtClean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269144"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createIPMA</a:t>
                      </a:r>
                      <a:r>
                        <a:rPr lang="en-US" sz="1200" dirty="0" smtClean="0"/>
                        <a:t>()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0" dirty="0" smtClean="0"/>
                        <a:t>Create IPMAction2 instance, cache</a:t>
                      </a:r>
                      <a:r>
                        <a:rPr lang="en-US" sz="1200" i="0" baseline="0" dirty="0" smtClean="0"/>
                        <a:t> it before return it to client; thereafter return the cached instance</a:t>
                      </a:r>
                      <a:endParaRPr lang="en-US" sz="1200" i="0" dirty="0" smtClean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269144"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createIIMA</a:t>
                      </a:r>
                      <a:r>
                        <a:rPr lang="en-US" sz="1200" dirty="0" smtClean="0"/>
                        <a:t>()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0" dirty="0" smtClean="0"/>
                        <a:t>Create IIMAction2 instance, cache</a:t>
                      </a:r>
                      <a:r>
                        <a:rPr lang="en-US" sz="1200" i="0" baseline="0" dirty="0" smtClean="0"/>
                        <a:t> it before return it to client; thereafter return the cached instance</a:t>
                      </a:r>
                      <a:endParaRPr lang="en-US" sz="1200" i="0" dirty="0" smtClean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269144"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createTMAMA</a:t>
                      </a:r>
                      <a:r>
                        <a:rPr lang="en-US" sz="1200" dirty="0" smtClean="0"/>
                        <a:t>()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0" dirty="0" smtClean="0"/>
                        <a:t>Create TMAMAction2 instance, cache</a:t>
                      </a:r>
                      <a:r>
                        <a:rPr lang="en-US" sz="1200" i="0" baseline="0" dirty="0" smtClean="0"/>
                        <a:t> it before return it to client; thereafter return the cached instance</a:t>
                      </a:r>
                      <a:endParaRPr lang="en-US" sz="1200" i="0" dirty="0" smtClean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269144"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createPPA</a:t>
                      </a:r>
                      <a:r>
                        <a:rPr lang="en-US" sz="1200" dirty="0" smtClean="0"/>
                        <a:t>()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0" dirty="0" smtClean="0"/>
                        <a:t>Create PPAction2</a:t>
                      </a:r>
                      <a:r>
                        <a:rPr lang="en-US" sz="1200" i="0" baseline="0" dirty="0" smtClean="0"/>
                        <a:t> </a:t>
                      </a:r>
                      <a:r>
                        <a:rPr lang="en-US" sz="1200" i="0" dirty="0" smtClean="0"/>
                        <a:t>instance, cache</a:t>
                      </a:r>
                      <a:r>
                        <a:rPr lang="en-US" sz="1200" i="0" baseline="0" dirty="0" smtClean="0"/>
                        <a:t> it before return it to client; thereafter return the cached instance</a:t>
                      </a:r>
                      <a:endParaRPr lang="en-US" sz="1200" i="0" dirty="0" smtClean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269144"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createDMA</a:t>
                      </a:r>
                      <a:r>
                        <a:rPr lang="en-US" sz="1200" dirty="0" smtClean="0"/>
                        <a:t>()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0" dirty="0" smtClean="0"/>
                        <a:t>Create DMAction2 instance, cache</a:t>
                      </a:r>
                      <a:r>
                        <a:rPr lang="en-US" sz="1200" i="0" baseline="0" dirty="0" smtClean="0"/>
                        <a:t> it before return it to client; thereafter return the cached instance</a:t>
                      </a:r>
                      <a:endParaRPr lang="en-US" sz="1200" i="0" dirty="0" smtClean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269144">
                <a:tc>
                  <a:txBody>
                    <a:bodyPr/>
                    <a:lstStyle/>
                    <a:p>
                      <a:r>
                        <a:rPr lang="en-US" sz="1200" i="0" dirty="0" err="1" smtClean="0"/>
                        <a:t>createDDA</a:t>
                      </a:r>
                      <a:r>
                        <a:rPr lang="en-US" sz="1200" i="0" dirty="0" smtClean="0"/>
                        <a:t>()</a:t>
                      </a:r>
                      <a:endParaRPr lang="en-US" sz="1200" i="0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0" dirty="0" smtClean="0"/>
                        <a:t>Create DDAction2 instance, cache</a:t>
                      </a:r>
                      <a:r>
                        <a:rPr lang="en-US" sz="1200" i="0" baseline="0" dirty="0" smtClean="0"/>
                        <a:t> it before return it to client; thereafter return the cached instance</a:t>
                      </a:r>
                      <a:endParaRPr lang="en-US" sz="1200" i="0" dirty="0" smtClean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200" i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i="0" dirty="0" smtClean="0"/>
                    </a:p>
                  </a:txBody>
                  <a:tcPr/>
                </a:tc>
              </a:tr>
              <a:tr h="269144">
                <a:tc>
                  <a:txBody>
                    <a:bodyPr/>
                    <a:lstStyle/>
                    <a:p>
                      <a:r>
                        <a:rPr lang="en-US" sz="1200" i="0" dirty="0" err="1" smtClean="0"/>
                        <a:t>createNFMA</a:t>
                      </a:r>
                      <a:r>
                        <a:rPr lang="en-US" sz="1200" i="0" dirty="0" smtClean="0"/>
                        <a:t>()</a:t>
                      </a:r>
                      <a:endParaRPr lang="en-US" sz="1200" i="0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0" dirty="0" smtClean="0"/>
                        <a:t>Create NFMAction2 instance, cache</a:t>
                      </a:r>
                      <a:r>
                        <a:rPr lang="en-US" sz="1200" i="0" baseline="0" dirty="0" smtClean="0"/>
                        <a:t> it before return it to client; thereafter return the cached instance</a:t>
                      </a:r>
                      <a:endParaRPr lang="en-US" sz="1200" i="0" dirty="0" smtClean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200" i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i="0" dirty="0" smtClean="0"/>
                    </a:p>
                  </a:txBody>
                  <a:tcPr/>
                </a:tc>
              </a:tr>
              <a:tr h="269144">
                <a:tc>
                  <a:txBody>
                    <a:bodyPr/>
                    <a:lstStyle/>
                    <a:p>
                      <a:r>
                        <a:rPr lang="en-US" sz="1200" i="0" dirty="0" err="1" smtClean="0"/>
                        <a:t>createDBA</a:t>
                      </a:r>
                      <a:r>
                        <a:rPr lang="en-US" sz="1200" i="0" dirty="0" smtClean="0"/>
                        <a:t>()</a:t>
                      </a:r>
                      <a:endParaRPr lang="en-US" sz="1200" i="0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0" dirty="0" smtClean="0"/>
                        <a:t>Create DBAction2 instance, cache</a:t>
                      </a:r>
                      <a:r>
                        <a:rPr lang="en-US" sz="1200" i="0" baseline="0" dirty="0" smtClean="0"/>
                        <a:t> it before return it to client; thereafter return the cached instance</a:t>
                      </a:r>
                      <a:endParaRPr lang="en-US" sz="1200" i="0" dirty="0" smtClean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200" i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i="0" dirty="0" smtClean="0"/>
                    </a:p>
                  </a:txBody>
                  <a:tcPr/>
                </a:tc>
              </a:tr>
              <a:tr h="269144">
                <a:tc>
                  <a:txBody>
                    <a:bodyPr/>
                    <a:lstStyle/>
                    <a:p>
                      <a:r>
                        <a:rPr lang="en-US" sz="1200" i="0" dirty="0" err="1" smtClean="0"/>
                        <a:t>createDWA</a:t>
                      </a:r>
                      <a:r>
                        <a:rPr lang="en-US" sz="1200" i="0" dirty="0" smtClean="0"/>
                        <a:t>()</a:t>
                      </a:r>
                      <a:endParaRPr lang="en-US" sz="1200" i="0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0" dirty="0" smtClean="0"/>
                        <a:t>Create DWAction2 instance, cache</a:t>
                      </a:r>
                      <a:r>
                        <a:rPr lang="en-US" sz="1200" i="0" baseline="0" dirty="0" smtClean="0"/>
                        <a:t> it before return it to client; thereafter return the cached instance</a:t>
                      </a:r>
                      <a:endParaRPr lang="en-US" sz="1200" i="0" dirty="0" smtClean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200" i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i="0" dirty="0" smtClean="0"/>
                    </a:p>
                  </a:txBody>
                  <a:tcPr/>
                </a:tc>
              </a:tr>
              <a:tr h="269144">
                <a:tc>
                  <a:txBody>
                    <a:bodyPr/>
                    <a:lstStyle/>
                    <a:p>
                      <a:r>
                        <a:rPr lang="en-US" sz="1200" i="0" dirty="0" err="1" smtClean="0"/>
                        <a:t>createBMMA</a:t>
                      </a:r>
                      <a:r>
                        <a:rPr lang="en-US" sz="1200" i="0" dirty="0" smtClean="0"/>
                        <a:t>()</a:t>
                      </a:r>
                      <a:endParaRPr lang="en-US" sz="1200" i="0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0" dirty="0" smtClean="0"/>
                        <a:t>Create BMMAction2 instance, cache</a:t>
                      </a:r>
                      <a:r>
                        <a:rPr lang="en-US" sz="1200" i="0" baseline="0" dirty="0" smtClean="0"/>
                        <a:t> it before return it to client; thereafter return the cached instance</a:t>
                      </a:r>
                      <a:endParaRPr lang="en-US" sz="1200" i="0" dirty="0" smtClean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200" i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i="0" dirty="0" smtClean="0"/>
                    </a:p>
                  </a:txBody>
                  <a:tcPr/>
                </a:tc>
              </a:tr>
              <a:tr h="269144">
                <a:tc>
                  <a:txBody>
                    <a:bodyPr/>
                    <a:lstStyle/>
                    <a:p>
                      <a:r>
                        <a:rPr lang="en-US" sz="1200" i="0" dirty="0" err="1" smtClean="0"/>
                        <a:t>createDPA</a:t>
                      </a:r>
                      <a:r>
                        <a:rPr lang="en-US" sz="1200" i="0" dirty="0" smtClean="0"/>
                        <a:t>()</a:t>
                      </a:r>
                      <a:endParaRPr lang="en-US" sz="1200" i="0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0" dirty="0" smtClean="0"/>
                        <a:t>Create DPAction2 instance, cache</a:t>
                      </a:r>
                      <a:r>
                        <a:rPr lang="en-US" sz="1200" i="0" baseline="0" dirty="0" smtClean="0"/>
                        <a:t> it before return it to client; thereafter return the cached instance</a:t>
                      </a:r>
                      <a:endParaRPr lang="en-US" sz="1200" i="0" dirty="0" smtClean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200" i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i="0" dirty="0" smtClean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67327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smtClean="0"/>
              <a:t>CS586 by Dr Bogdan Korel @ IIT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34</a:t>
            </a:fld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3" r="1485" b="1197"/>
          <a:stretch/>
        </p:blipFill>
        <p:spPr>
          <a:xfrm>
            <a:off x="5942012" y="444843"/>
            <a:ext cx="5867400" cy="5778843"/>
          </a:xfr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79412" y="381000"/>
            <a:ext cx="9751060" cy="482600"/>
          </a:xfrm>
        </p:spPr>
        <p:txBody>
          <a:bodyPr anchor="t">
            <a:normAutofit/>
          </a:bodyPr>
          <a:lstStyle/>
          <a:p>
            <a:r>
              <a:rPr lang="en-US" sz="2400" dirty="0"/>
              <a:t>6</a:t>
            </a:r>
            <a:r>
              <a:rPr lang="en-US" sz="2400" dirty="0" smtClean="0"/>
              <a:t>. Details for Other Classes: </a:t>
            </a:r>
            <a:r>
              <a:rPr lang="en-US" sz="2400" dirty="0" err="1" smtClean="0"/>
              <a:t>DataStore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874721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smtClean="0"/>
              <a:t>CS586 by Dr Bogdan Korel @ IIT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79412" y="381000"/>
            <a:ext cx="9751060" cy="482600"/>
          </a:xfrm>
        </p:spPr>
        <p:txBody>
          <a:bodyPr anchor="t">
            <a:normAutofit/>
          </a:bodyPr>
          <a:lstStyle/>
          <a:p>
            <a:r>
              <a:rPr lang="en-US" sz="2400" dirty="0"/>
              <a:t>6</a:t>
            </a:r>
            <a:r>
              <a:rPr lang="en-US" sz="2400" dirty="0" smtClean="0"/>
              <a:t>. Details for Other Classes: Accounts</a:t>
            </a:r>
            <a:endParaRPr lang="en-US" sz="2400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6474604"/>
              </p:ext>
            </p:extLst>
          </p:nvPr>
        </p:nvGraphicFramePr>
        <p:xfrm>
          <a:off x="379412" y="863600"/>
          <a:ext cx="5257800" cy="256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1560"/>
                <a:gridCol w="4206240"/>
              </a:tblGrid>
              <a:tr h="223520">
                <a:tc gridSpan="2">
                  <a:txBody>
                    <a:bodyPr/>
                    <a:lstStyle/>
                    <a:p>
                      <a:r>
                        <a:rPr lang="en-US" sz="1200" b="0" dirty="0" smtClean="0"/>
                        <a:t>Class: Account1</a:t>
                      </a:r>
                      <a:endParaRPr lang="en-US" sz="1200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Purpose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dirty="0" smtClean="0"/>
                        <a:t>Play</a:t>
                      </a:r>
                      <a:r>
                        <a:rPr lang="en-US" sz="1200" b="0" baseline="0" dirty="0" smtClean="0"/>
                        <a:t> the role of </a:t>
                      </a:r>
                      <a:r>
                        <a:rPr lang="en-US" sz="1200" b="0" baseline="0" dirty="0" err="1" smtClean="0"/>
                        <a:t>InputProcessor</a:t>
                      </a:r>
                      <a:r>
                        <a:rPr lang="en-US" sz="1200" b="0" baseline="0" dirty="0" smtClean="0"/>
                        <a:t> in Model-driven architecture</a:t>
                      </a:r>
                      <a:endParaRPr lang="en-US" sz="1200" b="0" dirty="0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Member</a:t>
                      </a:r>
                      <a:r>
                        <a:rPr lang="en-US" sz="1200" baseline="0" dirty="0" smtClean="0"/>
                        <a:t> variables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1" baseline="0" dirty="0" err="1" smtClean="0"/>
                        <a:t>mda</a:t>
                      </a:r>
                      <a:r>
                        <a:rPr lang="en-US" sz="1200" baseline="0" dirty="0" smtClean="0"/>
                        <a:t>: pointer to </a:t>
                      </a:r>
                      <a:r>
                        <a:rPr lang="en-US" sz="1200" baseline="0" dirty="0" err="1" smtClean="0"/>
                        <a:t>ModelDrivenArch</a:t>
                      </a:r>
                      <a:r>
                        <a:rPr lang="en-US" sz="1200" baseline="0" dirty="0" smtClean="0"/>
                        <a:t> instance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1" baseline="0" dirty="0" err="1" smtClean="0"/>
                        <a:t>af</a:t>
                      </a:r>
                      <a:r>
                        <a:rPr lang="en-US" sz="1200" baseline="0" dirty="0" smtClean="0"/>
                        <a:t>: pointer to an </a:t>
                      </a:r>
                      <a:r>
                        <a:rPr lang="en-US" sz="1200" baseline="0" dirty="0" err="1" smtClean="0"/>
                        <a:t>AbstractFactory</a:t>
                      </a:r>
                      <a:r>
                        <a:rPr lang="en-US" sz="1200" baseline="0" dirty="0" smtClean="0"/>
                        <a:t> instance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1" baseline="0" dirty="0" smtClean="0"/>
                        <a:t>ds</a:t>
                      </a:r>
                      <a:r>
                        <a:rPr lang="en-US" sz="1200" baseline="0" dirty="0" smtClean="0"/>
                        <a:t>: pointer to its </a:t>
                      </a:r>
                      <a:r>
                        <a:rPr lang="en-US" sz="1200" baseline="0" dirty="0" err="1" smtClean="0"/>
                        <a:t>DataStore</a:t>
                      </a:r>
                      <a:r>
                        <a:rPr lang="en-US" sz="1200" baseline="0" dirty="0" smtClean="0"/>
                        <a:t> instance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1" baseline="0" dirty="0" err="1" smtClean="0"/>
                        <a:t>max_attempts</a:t>
                      </a:r>
                      <a:r>
                        <a:rPr lang="en-US" sz="1200" baseline="0" dirty="0" smtClean="0"/>
                        <a:t>: maximum number of incorrect PIN allowed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1" baseline="0" dirty="0" err="1" smtClean="0"/>
                        <a:t>min_balance</a:t>
                      </a:r>
                      <a:r>
                        <a:rPr lang="en-US" sz="1200" baseline="0" dirty="0" smtClean="0"/>
                        <a:t>: minimum balance amount</a:t>
                      </a:r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Constructor()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smtClean="0"/>
                        <a:t>Initialize</a:t>
                      </a:r>
                      <a:r>
                        <a:rPr lang="en-US" sz="1200" i="0" baseline="0" dirty="0" smtClean="0"/>
                        <a:t> </a:t>
                      </a:r>
                      <a:r>
                        <a:rPr lang="en-US" sz="1200" i="1" baseline="0" dirty="0" err="1" smtClean="0"/>
                        <a:t>mda</a:t>
                      </a:r>
                      <a:r>
                        <a:rPr lang="en-US" sz="1200" i="1" baseline="0" dirty="0" smtClean="0"/>
                        <a:t>, </a:t>
                      </a:r>
                      <a:r>
                        <a:rPr lang="en-US" sz="1200" i="1" baseline="0" dirty="0" err="1" smtClean="0"/>
                        <a:t>af</a:t>
                      </a:r>
                      <a:r>
                        <a:rPr lang="en-US" sz="1200" i="1" baseline="0" dirty="0" smtClean="0"/>
                        <a:t>, </a:t>
                      </a:r>
                      <a:r>
                        <a:rPr lang="en-US" sz="1200" i="1" baseline="0" dirty="0" err="1" smtClean="0"/>
                        <a:t>max_attempts</a:t>
                      </a:r>
                      <a:r>
                        <a:rPr lang="en-US" sz="1200" i="1" baseline="0" dirty="0" smtClean="0"/>
                        <a:t> </a:t>
                      </a:r>
                      <a:r>
                        <a:rPr lang="en-US" sz="1200" i="0" baseline="0" dirty="0" smtClean="0"/>
                        <a:t>and</a:t>
                      </a:r>
                      <a:r>
                        <a:rPr lang="en-US" sz="1200" i="1" baseline="0" dirty="0" smtClean="0"/>
                        <a:t> </a:t>
                      </a:r>
                      <a:r>
                        <a:rPr lang="en-US" sz="1200" i="1" baseline="0" dirty="0" err="1" smtClean="0"/>
                        <a:t>min_balance</a:t>
                      </a:r>
                      <a:endParaRPr lang="en-US" sz="1200" i="1" dirty="0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Destructor()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smtClean="0"/>
                        <a:t>Reclaim/free</a:t>
                      </a:r>
                      <a:r>
                        <a:rPr lang="en-US" sz="1200" i="0" baseline="0" dirty="0" smtClean="0"/>
                        <a:t> DataStore1 object </a:t>
                      </a:r>
                      <a:r>
                        <a:rPr lang="en-US" sz="1200" i="1" baseline="0" dirty="0" smtClean="0"/>
                        <a:t>ds</a:t>
                      </a:r>
                      <a:endParaRPr lang="en-US" sz="1200" i="1" dirty="0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Operations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smtClean="0"/>
                        <a:t>Events</a:t>
                      </a:r>
                      <a:r>
                        <a:rPr lang="en-US" sz="1200" i="0" baseline="0" dirty="0" smtClean="0"/>
                        <a:t> in Account1-EFSM; each operation’s pseudo code is shown in section 1, </a:t>
                      </a:r>
                      <a:r>
                        <a:rPr lang="en-US" sz="1200" i="0" baseline="0" dirty="0" smtClean="0">
                          <a:hlinkClick r:id="rId2" action="ppaction://hlinksldjump"/>
                        </a:rPr>
                        <a:t>page 5</a:t>
                      </a:r>
                      <a:r>
                        <a:rPr lang="en-US" sz="1200" i="0" baseline="0" dirty="0" smtClean="0"/>
                        <a:t>.</a:t>
                      </a:r>
                      <a:endParaRPr lang="en-US" sz="1200" i="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1185473"/>
              </p:ext>
            </p:extLst>
          </p:nvPr>
        </p:nvGraphicFramePr>
        <p:xfrm>
          <a:off x="379412" y="3517900"/>
          <a:ext cx="5257800" cy="256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1560"/>
                <a:gridCol w="4206240"/>
              </a:tblGrid>
              <a:tr h="223520">
                <a:tc gridSpan="2">
                  <a:txBody>
                    <a:bodyPr/>
                    <a:lstStyle/>
                    <a:p>
                      <a:r>
                        <a:rPr lang="en-US" sz="1200" b="0" dirty="0" smtClean="0"/>
                        <a:t>Class: Account2</a:t>
                      </a:r>
                      <a:endParaRPr lang="en-US" sz="1200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Purpose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dirty="0" smtClean="0"/>
                        <a:t>Play</a:t>
                      </a:r>
                      <a:r>
                        <a:rPr lang="en-US" sz="1200" b="0" baseline="0" dirty="0" smtClean="0"/>
                        <a:t> the role of </a:t>
                      </a:r>
                      <a:r>
                        <a:rPr lang="en-US" sz="1200" b="0" baseline="0" dirty="0" err="1" smtClean="0"/>
                        <a:t>InputProcessor</a:t>
                      </a:r>
                      <a:r>
                        <a:rPr lang="en-US" sz="1200" b="0" baseline="0" dirty="0" smtClean="0"/>
                        <a:t> in Model-driven architecture</a:t>
                      </a:r>
                      <a:endParaRPr lang="en-US" sz="1200" b="0" dirty="0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Member</a:t>
                      </a:r>
                      <a:r>
                        <a:rPr lang="en-US" sz="1200" baseline="0" dirty="0" smtClean="0"/>
                        <a:t> variables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1" baseline="0" dirty="0" err="1" smtClean="0"/>
                        <a:t>mda</a:t>
                      </a:r>
                      <a:r>
                        <a:rPr lang="en-US" sz="1200" baseline="0" dirty="0" smtClean="0"/>
                        <a:t>: pointer to </a:t>
                      </a:r>
                      <a:r>
                        <a:rPr lang="en-US" sz="1200" baseline="0" dirty="0" err="1" smtClean="0"/>
                        <a:t>ModelDrivenArch</a:t>
                      </a:r>
                      <a:r>
                        <a:rPr lang="en-US" sz="1200" baseline="0" dirty="0" smtClean="0"/>
                        <a:t> instance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1" baseline="0" dirty="0" err="1" smtClean="0"/>
                        <a:t>af</a:t>
                      </a:r>
                      <a:r>
                        <a:rPr lang="en-US" sz="1200" baseline="0" dirty="0" smtClean="0"/>
                        <a:t>: pointer to an </a:t>
                      </a:r>
                      <a:r>
                        <a:rPr lang="en-US" sz="1200" baseline="0" dirty="0" err="1" smtClean="0"/>
                        <a:t>AbstractFactory</a:t>
                      </a:r>
                      <a:r>
                        <a:rPr lang="en-US" sz="1200" baseline="0" dirty="0" smtClean="0"/>
                        <a:t> instance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1" baseline="0" dirty="0" smtClean="0"/>
                        <a:t>ds</a:t>
                      </a:r>
                      <a:r>
                        <a:rPr lang="en-US" sz="1200" baseline="0" dirty="0" smtClean="0"/>
                        <a:t>: pointer to its </a:t>
                      </a:r>
                      <a:r>
                        <a:rPr lang="en-US" sz="1200" baseline="0" dirty="0" err="1" smtClean="0"/>
                        <a:t>DataStore</a:t>
                      </a:r>
                      <a:r>
                        <a:rPr lang="en-US" sz="1200" baseline="0" dirty="0" smtClean="0"/>
                        <a:t> instance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1" baseline="0" dirty="0" err="1" smtClean="0"/>
                        <a:t>max_attempts</a:t>
                      </a:r>
                      <a:r>
                        <a:rPr lang="en-US" sz="1200" baseline="0" dirty="0" smtClean="0"/>
                        <a:t>: maximum number of incorrect PIN allowed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1" baseline="0" dirty="0" err="1" smtClean="0"/>
                        <a:t>min_balance</a:t>
                      </a:r>
                      <a:r>
                        <a:rPr lang="en-US" sz="1200" baseline="0" dirty="0" smtClean="0"/>
                        <a:t>: minimum balance amount</a:t>
                      </a:r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Constructor()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smtClean="0"/>
                        <a:t>Initialize</a:t>
                      </a:r>
                      <a:r>
                        <a:rPr lang="en-US" sz="1200" i="0" baseline="0" dirty="0" smtClean="0"/>
                        <a:t> </a:t>
                      </a:r>
                      <a:r>
                        <a:rPr lang="en-US" sz="1200" i="1" baseline="0" dirty="0" err="1" smtClean="0"/>
                        <a:t>mda</a:t>
                      </a:r>
                      <a:r>
                        <a:rPr lang="en-US" sz="1200" i="1" baseline="0" dirty="0" smtClean="0"/>
                        <a:t>, </a:t>
                      </a:r>
                      <a:r>
                        <a:rPr lang="en-US" sz="1200" i="1" baseline="0" dirty="0" err="1" smtClean="0"/>
                        <a:t>af</a:t>
                      </a:r>
                      <a:r>
                        <a:rPr lang="en-US" sz="1200" i="1" baseline="0" dirty="0" smtClean="0"/>
                        <a:t>, </a:t>
                      </a:r>
                      <a:r>
                        <a:rPr lang="en-US" sz="1200" i="1" baseline="0" dirty="0" err="1" smtClean="0"/>
                        <a:t>max_attempts</a:t>
                      </a:r>
                      <a:r>
                        <a:rPr lang="en-US" sz="1200" i="1" baseline="0" dirty="0" smtClean="0"/>
                        <a:t> </a:t>
                      </a:r>
                      <a:r>
                        <a:rPr lang="en-US" sz="1200" i="0" baseline="0" dirty="0" smtClean="0"/>
                        <a:t>and</a:t>
                      </a:r>
                      <a:r>
                        <a:rPr lang="en-US" sz="1200" i="1" baseline="0" dirty="0" smtClean="0"/>
                        <a:t> </a:t>
                      </a:r>
                      <a:r>
                        <a:rPr lang="en-US" sz="1200" i="1" baseline="0" dirty="0" err="1" smtClean="0"/>
                        <a:t>min_balance</a:t>
                      </a:r>
                      <a:endParaRPr lang="en-US" sz="1200" i="1" dirty="0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Destructor()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smtClean="0"/>
                        <a:t>Reclaim/free</a:t>
                      </a:r>
                      <a:r>
                        <a:rPr lang="en-US" sz="1200" i="0" baseline="0" dirty="0" smtClean="0"/>
                        <a:t> DataStore2 object </a:t>
                      </a:r>
                      <a:r>
                        <a:rPr lang="en-US" sz="1200" i="1" baseline="0" dirty="0" smtClean="0"/>
                        <a:t>ds</a:t>
                      </a:r>
                      <a:endParaRPr lang="en-US" sz="1200" i="1" dirty="0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Operations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smtClean="0"/>
                        <a:t>Events</a:t>
                      </a:r>
                      <a:r>
                        <a:rPr lang="en-US" sz="1200" i="0" baseline="0" dirty="0" smtClean="0"/>
                        <a:t> in Account2-EFSM; each operation’s pseudo code is shown in section 1, </a:t>
                      </a:r>
                      <a:r>
                        <a:rPr lang="en-US" sz="1200" i="0" baseline="0" dirty="0" smtClean="0">
                          <a:hlinkClick r:id="rId3" action="ppaction://hlinksldjump"/>
                        </a:rPr>
                        <a:t>page 6</a:t>
                      </a:r>
                      <a:r>
                        <a:rPr lang="en-US" sz="1200" i="0" baseline="0" dirty="0" smtClean="0"/>
                        <a:t>.</a:t>
                      </a:r>
                      <a:endParaRPr lang="en-US" sz="1200" i="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3412" y="381000"/>
            <a:ext cx="6079018" cy="586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372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414894" y="6172200"/>
            <a:ext cx="7414870" cy="304800"/>
          </a:xfrm>
        </p:spPr>
        <p:txBody>
          <a:bodyPr/>
          <a:lstStyle/>
          <a:p>
            <a:r>
              <a:rPr lang="pl-PL" dirty="0" smtClean="0"/>
              <a:t>CS586 by Dr Bogdan Korel @ IIT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79412" y="914400"/>
            <a:ext cx="2590800" cy="304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u="sng" dirty="0" smtClean="0"/>
              <a:t>Scenario 1</a:t>
            </a:r>
            <a:r>
              <a:rPr lang="en-US" sz="1400" dirty="0" smtClean="0"/>
              <a:t>, </a:t>
            </a:r>
            <a:r>
              <a:rPr lang="en-US" sz="1400" i="1" dirty="0" smtClean="0"/>
              <a:t>open(</a:t>
            </a:r>
            <a:r>
              <a:rPr lang="en-US" sz="1400" i="1" dirty="0" err="1" smtClean="0"/>
              <a:t>abc</a:t>
            </a:r>
            <a:r>
              <a:rPr lang="en-US" sz="1400" i="1" dirty="0" smtClean="0"/>
              <a:t>, xyz, 100.5)</a:t>
            </a:r>
            <a:endParaRPr lang="en-US" sz="1400" i="1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79412" y="381000"/>
            <a:ext cx="9751060" cy="482600"/>
          </a:xfrm>
        </p:spPr>
        <p:txBody>
          <a:bodyPr anchor="t">
            <a:normAutofit/>
          </a:bodyPr>
          <a:lstStyle/>
          <a:p>
            <a:r>
              <a:rPr lang="en-US" sz="2400" dirty="0" smtClean="0"/>
              <a:t>7. Dynamics for Two Scenarios</a:t>
            </a:r>
            <a:endParaRPr lang="en-US" sz="2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3142" y="1217875"/>
            <a:ext cx="8733043" cy="525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564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400478" y="6172200"/>
            <a:ext cx="7414870" cy="304800"/>
          </a:xfrm>
        </p:spPr>
        <p:txBody>
          <a:bodyPr/>
          <a:lstStyle/>
          <a:p>
            <a:r>
              <a:rPr lang="pl-PL" smtClean="0"/>
              <a:t>CS586 by Dr Bogdan Korel @ IIT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79412" y="914400"/>
            <a:ext cx="11429999" cy="304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u="sng" dirty="0" smtClean="0"/>
              <a:t>Scenario 1</a:t>
            </a:r>
            <a:r>
              <a:rPr lang="en-US" sz="1400" dirty="0" smtClean="0"/>
              <a:t>, </a:t>
            </a:r>
            <a:r>
              <a:rPr lang="en-US" sz="1400" i="1" dirty="0" smtClean="0"/>
              <a:t>login(</a:t>
            </a:r>
            <a:r>
              <a:rPr lang="en-US" sz="1400" i="1" dirty="0" smtClean="0"/>
              <a:t>xyz)</a:t>
            </a:r>
            <a:endParaRPr lang="en-US" sz="1400" i="1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79412" y="381000"/>
            <a:ext cx="9751060" cy="482600"/>
          </a:xfrm>
        </p:spPr>
        <p:txBody>
          <a:bodyPr anchor="t">
            <a:normAutofit/>
          </a:bodyPr>
          <a:lstStyle/>
          <a:p>
            <a:r>
              <a:rPr lang="en-US" sz="2400" dirty="0" smtClean="0"/>
              <a:t>7. Dynamics for Two Scenarios</a:t>
            </a:r>
            <a:endParaRPr lang="en-US" sz="24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5812" y="914400"/>
            <a:ext cx="8991600" cy="5544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1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455612" y="6172200"/>
            <a:ext cx="7414870" cy="304800"/>
          </a:xfrm>
        </p:spPr>
        <p:txBody>
          <a:bodyPr/>
          <a:lstStyle/>
          <a:p>
            <a:r>
              <a:rPr lang="pl-PL" dirty="0" smtClean="0"/>
              <a:t>CS586 by Dr Bogdan Korel @ IIT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79412" y="914400"/>
            <a:ext cx="11429999" cy="304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u="sng" dirty="0" smtClean="0"/>
              <a:t>Scenario 1</a:t>
            </a:r>
            <a:r>
              <a:rPr lang="en-US" sz="1400" dirty="0" smtClean="0"/>
              <a:t>, </a:t>
            </a:r>
            <a:r>
              <a:rPr lang="en-US" sz="1400" i="1" dirty="0" smtClean="0"/>
              <a:t>pin(</a:t>
            </a:r>
            <a:r>
              <a:rPr lang="en-US" sz="1400" i="1" dirty="0" err="1" smtClean="0"/>
              <a:t>abc</a:t>
            </a:r>
            <a:r>
              <a:rPr lang="en-US" sz="1400" i="1" dirty="0" smtClean="0"/>
              <a:t>)</a:t>
            </a:r>
            <a:endParaRPr lang="en-US" sz="1400" i="1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79412" y="381000"/>
            <a:ext cx="9751060" cy="482600"/>
          </a:xfrm>
        </p:spPr>
        <p:txBody>
          <a:bodyPr anchor="t">
            <a:normAutofit/>
          </a:bodyPr>
          <a:lstStyle/>
          <a:p>
            <a:r>
              <a:rPr lang="en-US" sz="2400" dirty="0" smtClean="0"/>
              <a:t>7. Dynamics for Two Scenarios</a:t>
            </a:r>
            <a:endParaRPr lang="en-US" sz="2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2012" y="863600"/>
            <a:ext cx="9144000" cy="5575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244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451776" y="6172200"/>
            <a:ext cx="7414870" cy="304800"/>
          </a:xfrm>
        </p:spPr>
        <p:txBody>
          <a:bodyPr/>
          <a:lstStyle/>
          <a:p>
            <a:r>
              <a:rPr lang="pl-PL" dirty="0" smtClean="0"/>
              <a:t>CS586 by Dr Bogdan Korel @ IIT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79412" y="914400"/>
            <a:ext cx="11429999" cy="304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u="sng" dirty="0" smtClean="0"/>
              <a:t>Scenario 1</a:t>
            </a:r>
            <a:r>
              <a:rPr lang="en-US" sz="1400" dirty="0" smtClean="0"/>
              <a:t>, </a:t>
            </a:r>
            <a:r>
              <a:rPr lang="en-US" sz="1400" i="1" dirty="0" smtClean="0"/>
              <a:t>deposit(400</a:t>
            </a:r>
            <a:r>
              <a:rPr lang="en-US" sz="1400" i="1" dirty="0" smtClean="0"/>
              <a:t>)</a:t>
            </a:r>
            <a:endParaRPr lang="en-US" sz="1400" i="1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79412" y="381000"/>
            <a:ext cx="9751060" cy="482600"/>
          </a:xfrm>
        </p:spPr>
        <p:txBody>
          <a:bodyPr anchor="t">
            <a:normAutofit/>
          </a:bodyPr>
          <a:lstStyle/>
          <a:p>
            <a:r>
              <a:rPr lang="en-US" sz="2400" dirty="0" smtClean="0"/>
              <a:t>7. Dynamics for Two Scenarios</a:t>
            </a:r>
            <a:endParaRPr lang="en-US" sz="2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9212" y="914400"/>
            <a:ext cx="7913139" cy="5558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360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dirty="0" smtClean="0"/>
              <a:t>CS586 by Dr Bogdan Korel @ IIT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79412" y="431800"/>
            <a:ext cx="9751060" cy="482600"/>
          </a:xfrm>
        </p:spPr>
        <p:txBody>
          <a:bodyPr anchor="t">
            <a:normAutofit/>
          </a:bodyPr>
          <a:lstStyle/>
          <a:p>
            <a:r>
              <a:rPr lang="en-US" sz="2400" dirty="0"/>
              <a:t>1. MDA-EFSM Model for the Account Components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79412" y="914400"/>
            <a:ext cx="10590531" cy="76200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As shown in the previous EFSM figure for model driven architecture, I choose to use the sample solution provided at Blackboard.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79412" y="1676400"/>
            <a:ext cx="3200400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The list of meta events in the MDA-EFSM:</a:t>
            </a:r>
          </a:p>
          <a:p>
            <a:r>
              <a:rPr lang="en-US" sz="1400" dirty="0"/>
              <a:t>Open()</a:t>
            </a:r>
          </a:p>
          <a:p>
            <a:r>
              <a:rPr lang="en-US" sz="1400" dirty="0" smtClean="0"/>
              <a:t>Login()</a:t>
            </a:r>
          </a:p>
          <a:p>
            <a:r>
              <a:rPr lang="en-US" sz="1400" dirty="0" err="1" smtClean="0"/>
              <a:t>LoginFail</a:t>
            </a:r>
            <a:r>
              <a:rPr lang="en-US" sz="1400" dirty="0" smtClean="0"/>
              <a:t>()</a:t>
            </a:r>
          </a:p>
          <a:p>
            <a:r>
              <a:rPr lang="en-US" sz="1400" dirty="0" smtClean="0"/>
              <a:t>Login()</a:t>
            </a:r>
          </a:p>
          <a:p>
            <a:r>
              <a:rPr lang="en-US" sz="1400" dirty="0" err="1" smtClean="0"/>
              <a:t>IncorrectPin</a:t>
            </a:r>
            <a:r>
              <a:rPr lang="en-US" sz="1400" dirty="0" smtClean="0"/>
              <a:t>(</a:t>
            </a:r>
            <a:r>
              <a:rPr lang="en-US" sz="1400" dirty="0" err="1" smtClean="0"/>
              <a:t>int</a:t>
            </a:r>
            <a:r>
              <a:rPr lang="en-US" sz="1400" dirty="0" smtClean="0"/>
              <a:t> max)</a:t>
            </a:r>
          </a:p>
          <a:p>
            <a:r>
              <a:rPr lang="en-US" sz="1400" dirty="0" err="1" smtClean="0"/>
              <a:t>CorrectPin</a:t>
            </a:r>
            <a:r>
              <a:rPr lang="en-US" sz="1400" dirty="0" smtClean="0"/>
              <a:t>()</a:t>
            </a:r>
          </a:p>
          <a:p>
            <a:r>
              <a:rPr lang="en-US" sz="1400" dirty="0" err="1" smtClean="0"/>
              <a:t>AboveMin</a:t>
            </a:r>
            <a:r>
              <a:rPr lang="en-US" sz="1400" dirty="0" smtClean="0"/>
              <a:t>()</a:t>
            </a:r>
          </a:p>
          <a:p>
            <a:r>
              <a:rPr lang="en-US" sz="1400" dirty="0" err="1" smtClean="0"/>
              <a:t>BelowMin</a:t>
            </a:r>
            <a:r>
              <a:rPr lang="en-US" sz="1400" dirty="0" smtClean="0"/>
              <a:t>()</a:t>
            </a:r>
          </a:p>
          <a:p>
            <a:r>
              <a:rPr lang="en-US" sz="1400" dirty="0" smtClean="0"/>
              <a:t>Deposit()</a:t>
            </a:r>
          </a:p>
          <a:p>
            <a:r>
              <a:rPr lang="en-US" sz="1400" dirty="0" smtClean="0"/>
              <a:t>Balance()</a:t>
            </a:r>
          </a:p>
          <a:p>
            <a:r>
              <a:rPr lang="en-US" sz="1400" dirty="0" err="1" smtClean="0"/>
              <a:t>WithdrawFail</a:t>
            </a:r>
            <a:r>
              <a:rPr lang="en-US" sz="1400" dirty="0" smtClean="0"/>
              <a:t>()</a:t>
            </a:r>
          </a:p>
          <a:p>
            <a:r>
              <a:rPr lang="en-US" sz="1400" dirty="0" smtClean="0"/>
              <a:t>Withdraw()</a:t>
            </a:r>
          </a:p>
          <a:p>
            <a:r>
              <a:rPr lang="en-US" sz="1400" dirty="0" err="1" smtClean="0"/>
              <a:t>WithdrawBelowMin</a:t>
            </a:r>
            <a:r>
              <a:rPr lang="en-US" sz="1400" dirty="0" smtClean="0"/>
              <a:t>()</a:t>
            </a:r>
            <a:endParaRPr lang="en-US" sz="1400" dirty="0"/>
          </a:p>
          <a:p>
            <a:r>
              <a:rPr lang="en-US" sz="1400" dirty="0" err="1" smtClean="0"/>
              <a:t>LockFail</a:t>
            </a:r>
            <a:r>
              <a:rPr lang="en-US" sz="1400" dirty="0" smtClean="0"/>
              <a:t>()</a:t>
            </a:r>
          </a:p>
          <a:p>
            <a:r>
              <a:rPr lang="en-US" sz="1400" dirty="0" smtClean="0"/>
              <a:t>Lock()</a:t>
            </a:r>
          </a:p>
          <a:p>
            <a:r>
              <a:rPr lang="en-US" sz="1400" dirty="0" err="1" smtClean="0"/>
              <a:t>UnlockFail</a:t>
            </a:r>
            <a:r>
              <a:rPr lang="en-US" sz="1400" dirty="0" smtClean="0"/>
              <a:t>()</a:t>
            </a:r>
          </a:p>
          <a:p>
            <a:r>
              <a:rPr lang="en-US" sz="1400" dirty="0" smtClean="0"/>
              <a:t>Unlock()</a:t>
            </a:r>
          </a:p>
          <a:p>
            <a:r>
              <a:rPr lang="en-US" sz="1400" dirty="0" smtClean="0"/>
              <a:t>Suspend()</a:t>
            </a:r>
          </a:p>
          <a:p>
            <a:r>
              <a:rPr lang="en-US" sz="1400" dirty="0" smtClean="0"/>
              <a:t>Activate()</a:t>
            </a:r>
          </a:p>
          <a:p>
            <a:r>
              <a:rPr lang="en-US" sz="1400" dirty="0" smtClean="0"/>
              <a:t>Close()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645977" y="1676400"/>
            <a:ext cx="52578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The list of meta </a:t>
            </a:r>
            <a:r>
              <a:rPr lang="en-US" sz="1400" dirty="0" smtClean="0"/>
              <a:t>actions in </a:t>
            </a:r>
            <a:r>
              <a:rPr lang="en-US" sz="1400" dirty="0"/>
              <a:t>the MDA-EFSM:</a:t>
            </a:r>
          </a:p>
          <a:p>
            <a:r>
              <a:rPr lang="en-US" sz="1400" dirty="0" err="1" smtClean="0"/>
              <a:t>StoreData</a:t>
            </a:r>
            <a:r>
              <a:rPr lang="en-US" sz="1400" dirty="0" smtClean="0"/>
              <a:t>(): store PIN, ID and balance data into </a:t>
            </a:r>
            <a:r>
              <a:rPr lang="en-US" sz="1400" dirty="0" err="1" smtClean="0"/>
              <a:t>DataStore</a:t>
            </a:r>
            <a:endParaRPr lang="en-US" sz="1400" dirty="0" smtClean="0"/>
          </a:p>
          <a:p>
            <a:r>
              <a:rPr lang="en-US" sz="1400" dirty="0" err="1" smtClean="0"/>
              <a:t>IncorrectIdMsg</a:t>
            </a:r>
            <a:r>
              <a:rPr lang="en-US" sz="1400" dirty="0" smtClean="0"/>
              <a:t>(): show “incorrect ID number” </a:t>
            </a:r>
            <a:r>
              <a:rPr lang="en-US" sz="1400" dirty="0" err="1" smtClean="0"/>
              <a:t>msg</a:t>
            </a:r>
            <a:r>
              <a:rPr lang="en-US" sz="1400" dirty="0" smtClean="0"/>
              <a:t> to user</a:t>
            </a:r>
          </a:p>
          <a:p>
            <a:r>
              <a:rPr lang="en-US" sz="1400" dirty="0" err="1" smtClean="0"/>
              <a:t>IncorrectPinMsg</a:t>
            </a:r>
            <a:r>
              <a:rPr lang="en-US" sz="1400" dirty="0" smtClean="0"/>
              <a:t>(): show “incorrect PIN number” </a:t>
            </a:r>
            <a:r>
              <a:rPr lang="en-US" sz="1400" dirty="0" err="1" smtClean="0"/>
              <a:t>msg</a:t>
            </a:r>
            <a:r>
              <a:rPr lang="en-US" sz="1400" dirty="0" smtClean="0"/>
              <a:t> to user</a:t>
            </a:r>
          </a:p>
          <a:p>
            <a:r>
              <a:rPr lang="en-US" sz="1400" dirty="0" err="1" smtClean="0"/>
              <a:t>TooManyAttemptMsg</a:t>
            </a:r>
            <a:r>
              <a:rPr lang="en-US" sz="1400" dirty="0" smtClean="0"/>
              <a:t>(): show “too many attempts” </a:t>
            </a:r>
            <a:r>
              <a:rPr lang="en-US" sz="1400" dirty="0" err="1" smtClean="0"/>
              <a:t>msg</a:t>
            </a:r>
            <a:r>
              <a:rPr lang="en-US" sz="1400" dirty="0" smtClean="0"/>
              <a:t> to user</a:t>
            </a:r>
          </a:p>
          <a:p>
            <a:r>
              <a:rPr lang="en-US" sz="1400" dirty="0" err="1" smtClean="0"/>
              <a:t>DisplayMenu</a:t>
            </a:r>
            <a:r>
              <a:rPr lang="en-US" sz="1400" dirty="0" smtClean="0"/>
              <a:t>(): display menu on the console</a:t>
            </a:r>
          </a:p>
          <a:p>
            <a:r>
              <a:rPr lang="en-US" sz="1400" dirty="0" err="1" smtClean="0"/>
              <a:t>DoDeposit</a:t>
            </a:r>
            <a:r>
              <a:rPr lang="en-US" sz="1400" dirty="0" smtClean="0"/>
              <a:t>(): deposit money into user’s account</a:t>
            </a:r>
          </a:p>
          <a:p>
            <a:r>
              <a:rPr lang="en-US" sz="1400" dirty="0" err="1" smtClean="0"/>
              <a:t>DoWithdrawn</a:t>
            </a:r>
            <a:r>
              <a:rPr lang="en-US" sz="1400" dirty="0" smtClean="0"/>
              <a:t>(): withdraw money from user’s account</a:t>
            </a:r>
          </a:p>
          <a:p>
            <a:r>
              <a:rPr lang="en-US" sz="1400" dirty="0" err="1" smtClean="0"/>
              <a:t>DisplayBalance</a:t>
            </a:r>
            <a:r>
              <a:rPr lang="en-US" sz="1400" dirty="0" smtClean="0"/>
              <a:t>(): display current account’s balance</a:t>
            </a:r>
          </a:p>
          <a:p>
            <a:r>
              <a:rPr lang="en-US" sz="1400" dirty="0" err="1" smtClean="0"/>
              <a:t>PromptPin</a:t>
            </a:r>
            <a:r>
              <a:rPr lang="en-US" sz="1400" dirty="0" smtClean="0"/>
              <a:t>(): prompt for PIN number</a:t>
            </a:r>
          </a:p>
          <a:p>
            <a:r>
              <a:rPr lang="en-US" sz="1400" dirty="0" err="1" smtClean="0"/>
              <a:t>NoFundMsg</a:t>
            </a:r>
            <a:r>
              <a:rPr lang="en-US" sz="1400" dirty="0" smtClean="0"/>
              <a:t>(): show “no sufficient money” </a:t>
            </a:r>
            <a:r>
              <a:rPr lang="en-US" sz="1400" dirty="0" err="1" smtClean="0"/>
              <a:t>msg</a:t>
            </a:r>
            <a:r>
              <a:rPr lang="en-US" sz="1400" dirty="0" smtClean="0"/>
              <a:t> to user</a:t>
            </a:r>
          </a:p>
          <a:p>
            <a:r>
              <a:rPr lang="en-US" sz="1400" dirty="0" smtClean="0"/>
              <a:t>Penalty(): deduct penalty from user balance</a:t>
            </a:r>
          </a:p>
        </p:txBody>
      </p:sp>
    </p:spTree>
    <p:extLst>
      <p:ext uri="{BB962C8B-B14F-4D97-AF65-F5344CB8AC3E}">
        <p14:creationId xmlns:p14="http://schemas.microsoft.com/office/powerpoint/2010/main" val="454579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451776" y="6172200"/>
            <a:ext cx="7414870" cy="304800"/>
          </a:xfrm>
        </p:spPr>
        <p:txBody>
          <a:bodyPr/>
          <a:lstStyle/>
          <a:p>
            <a:r>
              <a:rPr lang="pl-PL" dirty="0" smtClean="0"/>
              <a:t>CS586 by Dr Bogdan Korel @ IIT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79412" y="914400"/>
            <a:ext cx="11429999" cy="304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u="sng" dirty="0" smtClean="0"/>
              <a:t>Scenario 1</a:t>
            </a:r>
            <a:r>
              <a:rPr lang="en-US" sz="1400" dirty="0" smtClean="0"/>
              <a:t>, </a:t>
            </a:r>
            <a:r>
              <a:rPr lang="en-US" sz="1400" i="1" dirty="0" smtClean="0"/>
              <a:t>balance(</a:t>
            </a:r>
            <a:r>
              <a:rPr lang="en-US" sz="1400" i="1" dirty="0" smtClean="0"/>
              <a:t>)</a:t>
            </a:r>
            <a:endParaRPr lang="en-US" sz="1400" i="1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79412" y="381000"/>
            <a:ext cx="9751060" cy="482600"/>
          </a:xfrm>
        </p:spPr>
        <p:txBody>
          <a:bodyPr anchor="t">
            <a:normAutofit/>
          </a:bodyPr>
          <a:lstStyle/>
          <a:p>
            <a:r>
              <a:rPr lang="en-US" sz="2400" dirty="0" smtClean="0"/>
              <a:t>7. Dynamics for Two Scenarios</a:t>
            </a:r>
            <a:endParaRPr lang="en-US" sz="2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11" y="1270000"/>
            <a:ext cx="11429999" cy="4940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408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451776" y="6172200"/>
            <a:ext cx="7414870" cy="304800"/>
          </a:xfrm>
        </p:spPr>
        <p:txBody>
          <a:bodyPr/>
          <a:lstStyle/>
          <a:p>
            <a:r>
              <a:rPr lang="pl-PL" dirty="0" smtClean="0"/>
              <a:t>CS586 by Dr Bogdan Korel @ IIT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79412" y="914400"/>
            <a:ext cx="11429999" cy="304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u="sng" dirty="0" smtClean="0"/>
              <a:t>Scenario 1</a:t>
            </a:r>
            <a:r>
              <a:rPr lang="en-US" sz="1400" dirty="0" smtClean="0"/>
              <a:t>, </a:t>
            </a:r>
            <a:r>
              <a:rPr lang="en-US" sz="1400" i="1" dirty="0" smtClean="0"/>
              <a:t>logout(</a:t>
            </a:r>
            <a:r>
              <a:rPr lang="en-US" sz="1400" i="1" dirty="0" smtClean="0"/>
              <a:t>)</a:t>
            </a:r>
            <a:endParaRPr lang="en-US" sz="1400" i="1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79412" y="381000"/>
            <a:ext cx="9751060" cy="482600"/>
          </a:xfrm>
        </p:spPr>
        <p:txBody>
          <a:bodyPr anchor="t">
            <a:normAutofit/>
          </a:bodyPr>
          <a:lstStyle/>
          <a:p>
            <a:r>
              <a:rPr lang="en-US" sz="2400" dirty="0" smtClean="0"/>
              <a:t>7. Dynamics for Two Scenarios</a:t>
            </a:r>
            <a:endParaRPr lang="en-US" sz="2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3411" y="914400"/>
            <a:ext cx="9905999" cy="4968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564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451776" y="6172200"/>
            <a:ext cx="7414870" cy="304800"/>
          </a:xfrm>
        </p:spPr>
        <p:txBody>
          <a:bodyPr/>
          <a:lstStyle/>
          <a:p>
            <a:r>
              <a:rPr lang="pl-PL" dirty="0" smtClean="0"/>
              <a:t>CS586 by Dr Bogdan Korel @ IIT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79412" y="914400"/>
            <a:ext cx="11429999" cy="304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u="sng" dirty="0" smtClean="0"/>
              <a:t>Scenario 2</a:t>
            </a:r>
            <a:r>
              <a:rPr lang="en-US" sz="1400" dirty="0" smtClean="0"/>
              <a:t>, OPEN</a:t>
            </a:r>
            <a:r>
              <a:rPr lang="en-US" sz="1400" i="1" dirty="0" smtClean="0"/>
              <a:t>(</a:t>
            </a:r>
            <a:r>
              <a:rPr lang="en-US" sz="1400" i="1" dirty="0" smtClean="0"/>
              <a:t>)</a:t>
            </a:r>
            <a:endParaRPr lang="en-US" sz="1400" i="1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79412" y="381000"/>
            <a:ext cx="9751060" cy="482600"/>
          </a:xfrm>
        </p:spPr>
        <p:txBody>
          <a:bodyPr anchor="t">
            <a:normAutofit/>
          </a:bodyPr>
          <a:lstStyle/>
          <a:p>
            <a:r>
              <a:rPr lang="en-US" sz="2400" dirty="0" smtClean="0"/>
              <a:t>7. Dynamics for Two Scenarios</a:t>
            </a:r>
            <a:endParaRPr lang="en-US" sz="2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612" y="863600"/>
            <a:ext cx="9144000" cy="5564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072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451776" y="6172200"/>
            <a:ext cx="7414870" cy="304800"/>
          </a:xfrm>
        </p:spPr>
        <p:txBody>
          <a:bodyPr/>
          <a:lstStyle/>
          <a:p>
            <a:r>
              <a:rPr lang="pl-PL" dirty="0" smtClean="0"/>
              <a:t>CS586 by Dr Bogdan Korel @ IIT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79412" y="914400"/>
            <a:ext cx="11429999" cy="304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u="sng" dirty="0" smtClean="0"/>
              <a:t>Scenario 2</a:t>
            </a:r>
            <a:r>
              <a:rPr lang="en-US" sz="1400" dirty="0" smtClean="0"/>
              <a:t>, LOGIN</a:t>
            </a:r>
            <a:r>
              <a:rPr lang="en-US" sz="1400" i="1" dirty="0" smtClean="0"/>
              <a:t>(</a:t>
            </a:r>
            <a:r>
              <a:rPr lang="en-US" sz="1400" i="1" dirty="0" smtClean="0"/>
              <a:t>)</a:t>
            </a:r>
            <a:endParaRPr lang="en-US" sz="1400" i="1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79412" y="381000"/>
            <a:ext cx="9751060" cy="482600"/>
          </a:xfrm>
        </p:spPr>
        <p:txBody>
          <a:bodyPr anchor="t">
            <a:normAutofit/>
          </a:bodyPr>
          <a:lstStyle/>
          <a:p>
            <a:r>
              <a:rPr lang="en-US" sz="2400" dirty="0" smtClean="0"/>
              <a:t>7. Dynamics for Two Scenarios</a:t>
            </a:r>
            <a:endParaRPr lang="en-US" sz="2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2012" y="914400"/>
            <a:ext cx="8686800" cy="553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766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451776" y="6172200"/>
            <a:ext cx="7414870" cy="304800"/>
          </a:xfrm>
        </p:spPr>
        <p:txBody>
          <a:bodyPr/>
          <a:lstStyle/>
          <a:p>
            <a:r>
              <a:rPr lang="pl-PL" dirty="0" smtClean="0"/>
              <a:t>CS586 by Dr Bogdan Korel @ IIT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44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79412" y="914400"/>
            <a:ext cx="11429999" cy="304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u="sng" dirty="0" smtClean="0"/>
              <a:t>Scenario 2</a:t>
            </a:r>
            <a:r>
              <a:rPr lang="en-US" sz="1400" dirty="0" smtClean="0"/>
              <a:t>, PIN</a:t>
            </a:r>
            <a:r>
              <a:rPr lang="en-US" sz="1400" i="1" dirty="0" smtClean="0"/>
              <a:t>(112</a:t>
            </a:r>
            <a:r>
              <a:rPr lang="en-US" sz="1400" i="1" dirty="0" smtClean="0"/>
              <a:t>)</a:t>
            </a:r>
            <a:endParaRPr lang="en-US" sz="1400" i="1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79412" y="381000"/>
            <a:ext cx="9751060" cy="482600"/>
          </a:xfrm>
        </p:spPr>
        <p:txBody>
          <a:bodyPr anchor="t">
            <a:normAutofit/>
          </a:bodyPr>
          <a:lstStyle/>
          <a:p>
            <a:r>
              <a:rPr lang="en-US" sz="2400" dirty="0" smtClean="0"/>
              <a:t>7. Dynamics for Two Scenarios</a:t>
            </a:r>
            <a:endParaRPr lang="en-US" sz="2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612" y="947529"/>
            <a:ext cx="9694819" cy="5377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410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451776" y="6172200"/>
            <a:ext cx="7414870" cy="304800"/>
          </a:xfrm>
        </p:spPr>
        <p:txBody>
          <a:bodyPr/>
          <a:lstStyle/>
          <a:p>
            <a:r>
              <a:rPr lang="pl-PL" dirty="0" smtClean="0"/>
              <a:t>CS586 by Dr Bogdan Korel @ IIT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45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79412" y="914400"/>
            <a:ext cx="11429999" cy="304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u="sng" dirty="0" smtClean="0"/>
              <a:t>Scenario 2</a:t>
            </a:r>
            <a:r>
              <a:rPr lang="en-US" sz="1400" dirty="0" smtClean="0"/>
              <a:t>, PIN</a:t>
            </a:r>
            <a:r>
              <a:rPr lang="en-US" sz="1400" i="1" dirty="0" smtClean="0"/>
              <a:t>(222</a:t>
            </a:r>
            <a:r>
              <a:rPr lang="en-US" sz="1400" i="1" dirty="0" smtClean="0"/>
              <a:t>)</a:t>
            </a:r>
            <a:endParaRPr lang="en-US" sz="1400" i="1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79412" y="381000"/>
            <a:ext cx="9751060" cy="482600"/>
          </a:xfrm>
        </p:spPr>
        <p:txBody>
          <a:bodyPr anchor="t">
            <a:normAutofit/>
          </a:bodyPr>
          <a:lstStyle/>
          <a:p>
            <a:r>
              <a:rPr lang="en-US" sz="2400" dirty="0" smtClean="0"/>
              <a:t>7. Dynamics for Two Scenarios</a:t>
            </a:r>
            <a:endParaRPr lang="en-US" sz="2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612" y="914400"/>
            <a:ext cx="9829799" cy="5030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391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451776" y="6172200"/>
            <a:ext cx="7414870" cy="304800"/>
          </a:xfrm>
        </p:spPr>
        <p:txBody>
          <a:bodyPr/>
          <a:lstStyle/>
          <a:p>
            <a:r>
              <a:rPr lang="pl-PL" dirty="0" smtClean="0"/>
              <a:t>CS586 by Dr Bogdan Korel @ IIT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46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79412" y="914400"/>
            <a:ext cx="11429999" cy="304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u="sng" dirty="0" smtClean="0"/>
              <a:t>Scenario 2</a:t>
            </a:r>
            <a:r>
              <a:rPr lang="en-US" sz="1400" dirty="0" smtClean="0"/>
              <a:t>, PIN</a:t>
            </a:r>
            <a:r>
              <a:rPr lang="en-US" sz="1400" i="1" dirty="0" smtClean="0"/>
              <a:t>(333</a:t>
            </a:r>
            <a:r>
              <a:rPr lang="en-US" sz="1400" i="1" dirty="0" smtClean="0"/>
              <a:t>)</a:t>
            </a:r>
            <a:endParaRPr lang="en-US" sz="1400" i="1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79412" y="381000"/>
            <a:ext cx="9751060" cy="482600"/>
          </a:xfrm>
        </p:spPr>
        <p:txBody>
          <a:bodyPr anchor="t">
            <a:normAutofit/>
          </a:bodyPr>
          <a:lstStyle/>
          <a:p>
            <a:r>
              <a:rPr lang="en-US" sz="2400" dirty="0" smtClean="0"/>
              <a:t>7. Dynamics for Two Scenarios</a:t>
            </a:r>
            <a:endParaRPr lang="en-US" sz="2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2012" y="868238"/>
            <a:ext cx="9500609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651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smtClean="0"/>
              <a:t>CS586 by Dr Bogdan Korel @ IIT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47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79412" y="914400"/>
            <a:ext cx="10590531" cy="5156200"/>
          </a:xfrm>
        </p:spPr>
        <p:txBody>
          <a:bodyPr>
            <a:normAutofit/>
          </a:bodyPr>
          <a:lstStyle/>
          <a:p>
            <a:r>
              <a:rPr lang="en-US" sz="2800" dirty="0" smtClean="0"/>
              <a:t>State Pattern</a:t>
            </a:r>
          </a:p>
          <a:p>
            <a:pPr marL="301752" lvl="1" indent="0">
              <a:buNone/>
            </a:pPr>
            <a:r>
              <a:rPr lang="en-US" dirty="0" smtClean="0"/>
              <a:t>State pattern is used for maintaining the state transition of MDA-EFSM. Its implementation locates at </a:t>
            </a:r>
            <a:r>
              <a:rPr lang="en-US" u="sng" dirty="0" smtClean="0"/>
              <a:t>include/ModelDriveArch.hpp</a:t>
            </a:r>
            <a:r>
              <a:rPr lang="en-US" dirty="0" smtClean="0"/>
              <a:t> and </a:t>
            </a:r>
            <a:r>
              <a:rPr lang="en-US" u="sng" dirty="0" err="1" smtClean="0"/>
              <a:t>src</a:t>
            </a:r>
            <a:r>
              <a:rPr lang="en-US" u="sng" dirty="0" smtClean="0"/>
              <a:t>/ModelDriveArch.cpp</a:t>
            </a:r>
            <a:r>
              <a:rPr lang="en-US" dirty="0" smtClean="0"/>
              <a:t>. The classes involved in state pattern are:</a:t>
            </a:r>
          </a:p>
          <a:p>
            <a:pPr marL="301752" lvl="1" indent="0">
              <a:buNone/>
            </a:pPr>
            <a:r>
              <a:rPr lang="en-US" b="1" dirty="0" err="1" smtClean="0"/>
              <a:t>ModelDrivenArch</a:t>
            </a:r>
            <a:r>
              <a:rPr lang="en-US" dirty="0" smtClean="0"/>
              <a:t> class: state machine context. since decentralized state pattern is used, this class delegate all events handling to the state classes.</a:t>
            </a:r>
          </a:p>
          <a:p>
            <a:pPr marL="301752" lvl="1" indent="0">
              <a:buNone/>
            </a:pPr>
            <a:r>
              <a:rPr lang="en-US" b="1" dirty="0" smtClean="0"/>
              <a:t>State</a:t>
            </a:r>
            <a:r>
              <a:rPr lang="en-US" dirty="0" smtClean="0"/>
              <a:t> class: parent of all states class; it provides default event handling, e.g. do nothing.</a:t>
            </a:r>
          </a:p>
          <a:p>
            <a:pPr marL="301752" lvl="1" indent="0">
              <a:buNone/>
            </a:pPr>
            <a:r>
              <a:rPr lang="en-US" dirty="0" smtClean="0"/>
              <a:t>Concrete state classes, including </a:t>
            </a:r>
            <a:r>
              <a:rPr lang="en-US" b="1" dirty="0" err="1" smtClean="0"/>
              <a:t>StartState</a:t>
            </a:r>
            <a:r>
              <a:rPr lang="en-US" b="1" dirty="0" smtClean="0"/>
              <a:t>, </a:t>
            </a:r>
            <a:r>
              <a:rPr lang="en-US" b="1" dirty="0" err="1" smtClean="0"/>
              <a:t>IdleState</a:t>
            </a:r>
            <a:r>
              <a:rPr lang="en-US" b="1" dirty="0" smtClean="0"/>
              <a:t>, </a:t>
            </a:r>
            <a:r>
              <a:rPr lang="en-US" b="1" dirty="0" err="1" smtClean="0"/>
              <a:t>CheckPinState</a:t>
            </a:r>
            <a:r>
              <a:rPr lang="en-US" b="1" dirty="0" smtClean="0"/>
              <a:t>, </a:t>
            </a:r>
            <a:r>
              <a:rPr lang="en-US" b="1" dirty="0" err="1" smtClean="0"/>
              <a:t>ReadyState</a:t>
            </a:r>
            <a:r>
              <a:rPr lang="en-US" b="1" dirty="0" smtClean="0"/>
              <a:t>, </a:t>
            </a:r>
            <a:r>
              <a:rPr lang="en-US" b="1" dirty="0" err="1" smtClean="0"/>
              <a:t>OverdrawnState</a:t>
            </a:r>
            <a:r>
              <a:rPr lang="en-US" b="1" dirty="0" smtClean="0"/>
              <a:t>, </a:t>
            </a:r>
            <a:r>
              <a:rPr lang="en-US" b="1" dirty="0" err="1" smtClean="0"/>
              <a:t>LockedState</a:t>
            </a:r>
            <a:r>
              <a:rPr lang="en-US" b="1" dirty="0" smtClean="0"/>
              <a:t>, </a:t>
            </a:r>
            <a:r>
              <a:rPr lang="en-US" b="1" dirty="0" err="1" smtClean="0"/>
              <a:t>SuspendedState</a:t>
            </a:r>
            <a:r>
              <a:rPr lang="en-US" b="1" dirty="0" smtClean="0"/>
              <a:t>, </a:t>
            </a:r>
            <a:r>
              <a:rPr lang="en-US" b="1" dirty="0" err="1" smtClean="0"/>
              <a:t>CloseState</a:t>
            </a:r>
            <a:r>
              <a:rPr lang="en-US" b="1" dirty="0" smtClean="0"/>
              <a:t> </a:t>
            </a:r>
            <a:r>
              <a:rPr lang="en-US" dirty="0" smtClean="0"/>
              <a:t>and</a:t>
            </a:r>
            <a:r>
              <a:rPr lang="en-US" b="1" dirty="0" smtClean="0"/>
              <a:t> </a:t>
            </a:r>
            <a:r>
              <a:rPr lang="en-US" b="1" dirty="0" err="1" smtClean="0"/>
              <a:t>TempState</a:t>
            </a:r>
            <a:endParaRPr lang="en-US" b="1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79412" y="381000"/>
            <a:ext cx="9751060" cy="482600"/>
          </a:xfrm>
        </p:spPr>
        <p:txBody>
          <a:bodyPr anchor="t">
            <a:normAutofit/>
          </a:bodyPr>
          <a:lstStyle/>
          <a:p>
            <a:r>
              <a:rPr lang="en-US" sz="2400" dirty="0"/>
              <a:t>8</a:t>
            </a:r>
            <a:r>
              <a:rPr lang="en-US" sz="2400" dirty="0" smtClean="0"/>
              <a:t>. Source Code and Patterns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48659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dirty="0" smtClean="0"/>
              <a:t>CS586 by Dr Bogdan Korel @ IIT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48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79412" y="914400"/>
            <a:ext cx="10590531" cy="5156200"/>
          </a:xfrm>
        </p:spPr>
        <p:txBody>
          <a:bodyPr>
            <a:normAutofit/>
          </a:bodyPr>
          <a:lstStyle/>
          <a:p>
            <a:r>
              <a:rPr lang="en-US" sz="2800" dirty="0" smtClean="0"/>
              <a:t>Strategy Pattern</a:t>
            </a:r>
          </a:p>
          <a:p>
            <a:pPr marL="301752" lvl="1" indent="0">
              <a:buNone/>
            </a:pPr>
            <a:r>
              <a:rPr lang="en-US" dirty="0" smtClean="0"/>
              <a:t>Strategy pattern groups the actions of different accounts. Its </a:t>
            </a:r>
            <a:r>
              <a:rPr lang="en-US" dirty="0"/>
              <a:t>implementation locates at </a:t>
            </a:r>
            <a:r>
              <a:rPr lang="en-US" u="sng" dirty="0" smtClean="0"/>
              <a:t>include/Actions.hpp</a:t>
            </a:r>
            <a:r>
              <a:rPr lang="en-US" dirty="0" smtClean="0"/>
              <a:t> </a:t>
            </a:r>
            <a:r>
              <a:rPr lang="en-US" dirty="0"/>
              <a:t>and </a:t>
            </a:r>
            <a:r>
              <a:rPr lang="en-US" u="sng" dirty="0" err="1" smtClean="0"/>
              <a:t>src</a:t>
            </a:r>
            <a:r>
              <a:rPr lang="en-US" u="sng" dirty="0" smtClean="0"/>
              <a:t>/Actions.cpp</a:t>
            </a:r>
            <a:r>
              <a:rPr lang="en-US" dirty="0"/>
              <a:t>. The classes involved in </a:t>
            </a:r>
            <a:r>
              <a:rPr lang="en-US" dirty="0" smtClean="0"/>
              <a:t>strategy pattern </a:t>
            </a:r>
            <a:r>
              <a:rPr lang="en-US" dirty="0"/>
              <a:t>are</a:t>
            </a:r>
            <a:r>
              <a:rPr lang="en-US" dirty="0" smtClean="0"/>
              <a:t>:</a:t>
            </a:r>
          </a:p>
          <a:p>
            <a:pPr marL="301752" lvl="1" indent="0">
              <a:buNone/>
            </a:pPr>
            <a:r>
              <a:rPr lang="en-US" dirty="0" smtClean="0"/>
              <a:t>Each meta action corresponds to an abstract strategy class, including </a:t>
            </a:r>
            <a:r>
              <a:rPr lang="en-US" b="1" dirty="0" err="1" smtClean="0"/>
              <a:t>StoreCardDataAction</a:t>
            </a:r>
            <a:r>
              <a:rPr lang="en-US" b="1" dirty="0" smtClean="0"/>
              <a:t>, </a:t>
            </a:r>
            <a:r>
              <a:rPr lang="en-US" b="1" dirty="0" err="1" smtClean="0"/>
              <a:t>IncorrectPinMsgAction</a:t>
            </a:r>
            <a:r>
              <a:rPr lang="en-US" b="1" dirty="0" smtClean="0"/>
              <a:t>, </a:t>
            </a:r>
            <a:r>
              <a:rPr lang="en-US" b="1" dirty="0" err="1" smtClean="0"/>
              <a:t>IncorrectIdMsgAction</a:t>
            </a:r>
            <a:r>
              <a:rPr lang="en-US" b="1" dirty="0" smtClean="0"/>
              <a:t>, </a:t>
            </a:r>
            <a:r>
              <a:rPr lang="en-US" b="1" dirty="0" err="1" smtClean="0"/>
              <a:t>TooManyAttemptMsgAction</a:t>
            </a:r>
            <a:r>
              <a:rPr lang="en-US" b="1" dirty="0" smtClean="0"/>
              <a:t>, </a:t>
            </a:r>
            <a:r>
              <a:rPr lang="en-US" b="1" dirty="0" err="1" smtClean="0"/>
              <a:t>PromptPinAction</a:t>
            </a:r>
            <a:r>
              <a:rPr lang="en-US" b="1" dirty="0" smtClean="0"/>
              <a:t>, </a:t>
            </a:r>
            <a:r>
              <a:rPr lang="en-US" b="1" dirty="0" err="1" smtClean="0"/>
              <a:t>DisplayMenuAction</a:t>
            </a:r>
            <a:r>
              <a:rPr lang="en-US" b="1" dirty="0" smtClean="0"/>
              <a:t>, </a:t>
            </a:r>
            <a:r>
              <a:rPr lang="en-US" b="1" dirty="0" err="1" smtClean="0"/>
              <a:t>DoDepositAction</a:t>
            </a:r>
            <a:r>
              <a:rPr lang="en-US" b="1" dirty="0" smtClean="0"/>
              <a:t>, </a:t>
            </a:r>
            <a:r>
              <a:rPr lang="en-US" b="1" dirty="0" err="1" smtClean="0"/>
              <a:t>NoFundMsgAction</a:t>
            </a:r>
            <a:r>
              <a:rPr lang="en-US" b="1" dirty="0" smtClean="0"/>
              <a:t>, </a:t>
            </a:r>
            <a:r>
              <a:rPr lang="en-US" b="1" dirty="0" err="1" smtClean="0"/>
              <a:t>DisplayBalanceAction</a:t>
            </a:r>
            <a:r>
              <a:rPr lang="en-US" b="1" dirty="0" smtClean="0"/>
              <a:t>, </a:t>
            </a:r>
            <a:r>
              <a:rPr lang="en-US" b="1" dirty="0" err="1" smtClean="0"/>
              <a:t>DoWithdrawAction</a:t>
            </a:r>
            <a:r>
              <a:rPr lang="en-US" b="1" dirty="0" smtClean="0"/>
              <a:t>, </a:t>
            </a:r>
            <a:r>
              <a:rPr lang="en-US" b="1" dirty="0" err="1" smtClean="0"/>
              <a:t>BelowMinMsgAction</a:t>
            </a:r>
            <a:r>
              <a:rPr lang="en-US" b="1" dirty="0" smtClean="0"/>
              <a:t>, </a:t>
            </a:r>
            <a:r>
              <a:rPr lang="en-US" b="1" dirty="0" err="1" smtClean="0"/>
              <a:t>DeductPenaltyAction</a:t>
            </a:r>
            <a:endParaRPr lang="en-US" b="1" dirty="0" smtClean="0"/>
          </a:p>
          <a:p>
            <a:pPr marL="301752" lvl="1" indent="0">
              <a:buNone/>
            </a:pPr>
            <a:r>
              <a:rPr lang="en-US" dirty="0" smtClean="0"/>
              <a:t>For each strategy, 2 concrete strategies are provided for either Account1 or Account2, including </a:t>
            </a:r>
            <a:r>
              <a:rPr lang="en-US" b="1" dirty="0" smtClean="0"/>
              <a:t>SCDAction1, SCDAction2, IPMAction1, IPMAction2, IIMAction1, IIMAction2, TMAMAction1, TMAMAction2, PPAction1, PPAction2, DMAction1, DMAction2, DDAction1, DDAction2, NFMAction1, NFMAction2, DBAction1, DBAction2, DWAction1, DWAction2, BMMAction1, BMMAction2, DPAction1, DPAction2</a:t>
            </a:r>
          </a:p>
          <a:p>
            <a:pPr marL="301752" lvl="1" indent="0">
              <a:buNone/>
            </a:pPr>
            <a:r>
              <a:rPr lang="en-US" b="1" dirty="0" err="1" smtClean="0"/>
              <a:t>OutputProcessor</a:t>
            </a:r>
            <a:r>
              <a:rPr lang="en-US" dirty="0" smtClean="0"/>
              <a:t>: the client class of strategies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79412" y="381000"/>
            <a:ext cx="9751060" cy="482600"/>
          </a:xfrm>
        </p:spPr>
        <p:txBody>
          <a:bodyPr anchor="t">
            <a:normAutofit/>
          </a:bodyPr>
          <a:lstStyle/>
          <a:p>
            <a:r>
              <a:rPr lang="en-US" sz="2400" dirty="0"/>
              <a:t>8</a:t>
            </a:r>
            <a:r>
              <a:rPr lang="en-US" sz="2400" dirty="0" smtClean="0"/>
              <a:t>. Source Code and Patterns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7954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dirty="0" smtClean="0"/>
              <a:t>CS586 by Dr Bogdan Korel @ IIT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49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79412" y="914400"/>
            <a:ext cx="10590531" cy="5156200"/>
          </a:xfrm>
        </p:spPr>
        <p:txBody>
          <a:bodyPr>
            <a:normAutofit lnSpcReduction="10000"/>
          </a:bodyPr>
          <a:lstStyle/>
          <a:p>
            <a:r>
              <a:rPr lang="en-US" sz="2800" dirty="0" smtClean="0"/>
              <a:t>Abstract Factory Pattern</a:t>
            </a:r>
          </a:p>
          <a:p>
            <a:pPr marL="301752" lvl="1" indent="0">
              <a:buNone/>
            </a:pPr>
            <a:r>
              <a:rPr lang="en-US" dirty="0" smtClean="0"/>
              <a:t>Abstract factory pattern ease the burden of create and configure strategies and data store for clients. </a:t>
            </a:r>
            <a:r>
              <a:rPr lang="en-US" dirty="0"/>
              <a:t>Its implementation locates at </a:t>
            </a:r>
            <a:r>
              <a:rPr lang="en-US" u="sng" dirty="0" smtClean="0"/>
              <a:t>include/AbstractFactory.hpp</a:t>
            </a:r>
            <a:r>
              <a:rPr lang="en-US" dirty="0" smtClean="0"/>
              <a:t> </a:t>
            </a:r>
            <a:r>
              <a:rPr lang="en-US" dirty="0"/>
              <a:t>and </a:t>
            </a:r>
            <a:r>
              <a:rPr lang="en-US" u="sng" dirty="0" err="1" smtClean="0"/>
              <a:t>src</a:t>
            </a:r>
            <a:r>
              <a:rPr lang="en-US" u="sng" dirty="0" smtClean="0"/>
              <a:t>/</a:t>
            </a:r>
            <a:r>
              <a:rPr lang="en-US" u="sng" dirty="0"/>
              <a:t>AbstractFactory</a:t>
            </a:r>
            <a:r>
              <a:rPr lang="en-US" u="sng" dirty="0" smtClean="0"/>
              <a:t>.cpp</a:t>
            </a:r>
            <a:r>
              <a:rPr lang="en-US" dirty="0" smtClean="0"/>
              <a:t>. Client of abstract factory are </a:t>
            </a:r>
            <a:r>
              <a:rPr lang="en-US" dirty="0" err="1" smtClean="0"/>
              <a:t>InputProcessors</a:t>
            </a:r>
            <a:r>
              <a:rPr lang="en-US" dirty="0" smtClean="0"/>
              <a:t> and </a:t>
            </a:r>
            <a:r>
              <a:rPr lang="en-US" dirty="0" err="1" smtClean="0"/>
              <a:t>Outprocessor</a:t>
            </a:r>
            <a:r>
              <a:rPr lang="en-US" dirty="0" smtClean="0"/>
              <a:t>, located at </a:t>
            </a:r>
            <a:r>
              <a:rPr lang="en-US" u="sng" dirty="0" smtClean="0"/>
              <a:t>include/Accounts.hpp, includes/Actions.hpp, </a:t>
            </a:r>
            <a:r>
              <a:rPr lang="en-US" u="sng" dirty="0" err="1" smtClean="0"/>
              <a:t>src</a:t>
            </a:r>
            <a:r>
              <a:rPr lang="en-US" u="sng" dirty="0" smtClean="0"/>
              <a:t>/Accounts.cpp and </a:t>
            </a:r>
            <a:r>
              <a:rPr lang="en-US" u="sng" dirty="0" err="1" smtClean="0"/>
              <a:t>src</a:t>
            </a:r>
            <a:r>
              <a:rPr lang="en-US" u="sng" dirty="0" smtClean="0"/>
              <a:t>/Actions.cpp</a:t>
            </a:r>
            <a:r>
              <a:rPr lang="en-US" dirty="0" smtClean="0"/>
              <a:t>. </a:t>
            </a:r>
            <a:r>
              <a:rPr lang="en-US" dirty="0"/>
              <a:t>The classes </a:t>
            </a:r>
            <a:r>
              <a:rPr lang="en-US" dirty="0" smtClean="0"/>
              <a:t>involved </a:t>
            </a:r>
            <a:r>
              <a:rPr lang="en-US" dirty="0"/>
              <a:t>in strategy pattern are:</a:t>
            </a:r>
          </a:p>
          <a:p>
            <a:pPr marL="301752" lvl="1" indent="0">
              <a:buNone/>
            </a:pPr>
            <a:r>
              <a:rPr lang="en-US" b="1" dirty="0" err="1" smtClean="0"/>
              <a:t>AbstractFactory</a:t>
            </a:r>
            <a:r>
              <a:rPr lang="en-US" b="1" dirty="0" smtClean="0"/>
              <a:t> </a:t>
            </a:r>
            <a:r>
              <a:rPr lang="en-US" dirty="0" smtClean="0"/>
              <a:t>class: defines the possible products could be created for its clients</a:t>
            </a:r>
          </a:p>
          <a:p>
            <a:pPr marL="301752" lvl="1" indent="0">
              <a:buNone/>
            </a:pPr>
            <a:r>
              <a:rPr lang="en-US" b="1" dirty="0" smtClean="0"/>
              <a:t>ConcreteFactory1</a:t>
            </a:r>
            <a:r>
              <a:rPr lang="en-US" dirty="0" smtClean="0"/>
              <a:t> and </a:t>
            </a:r>
            <a:r>
              <a:rPr lang="en-US" b="1" dirty="0" smtClean="0"/>
              <a:t>ConcreteFactory2</a:t>
            </a:r>
            <a:r>
              <a:rPr lang="en-US" dirty="0" smtClean="0"/>
              <a:t> classes: concrete classes for Account1 and Account2 respectively.</a:t>
            </a:r>
          </a:p>
          <a:p>
            <a:pPr marL="301752" lvl="1" indent="0">
              <a:buNone/>
            </a:pPr>
            <a:r>
              <a:rPr lang="en-US" b="1" dirty="0" smtClean="0"/>
              <a:t>Account1</a:t>
            </a:r>
            <a:r>
              <a:rPr lang="en-US" dirty="0" smtClean="0"/>
              <a:t>, </a:t>
            </a:r>
            <a:r>
              <a:rPr lang="en-US" b="1" dirty="0" smtClean="0"/>
              <a:t>Account2</a:t>
            </a:r>
            <a:r>
              <a:rPr lang="en-US" dirty="0" smtClean="0"/>
              <a:t> and </a:t>
            </a:r>
            <a:r>
              <a:rPr lang="en-US" b="1" dirty="0" err="1" smtClean="0"/>
              <a:t>OutputProcessor</a:t>
            </a:r>
            <a:r>
              <a:rPr lang="en-US" dirty="0" smtClean="0"/>
              <a:t> classes: client of </a:t>
            </a:r>
            <a:r>
              <a:rPr lang="en-US" b="1" dirty="0" err="1" smtClean="0"/>
              <a:t>AbstractFactory</a:t>
            </a:r>
            <a:endParaRPr lang="en-US" b="1" dirty="0" smtClean="0"/>
          </a:p>
          <a:p>
            <a:pPr marL="301752" lvl="1" indent="0">
              <a:buNone/>
            </a:pPr>
            <a:r>
              <a:rPr lang="en-US" dirty="0" smtClean="0"/>
              <a:t>Concrete products created by concrete factories:</a:t>
            </a:r>
          </a:p>
          <a:p>
            <a:pPr marL="301752" lvl="1" indent="0">
              <a:buNone/>
            </a:pPr>
            <a:r>
              <a:rPr lang="en-US" u="sng" dirty="0" smtClean="0"/>
              <a:t>For </a:t>
            </a:r>
            <a:r>
              <a:rPr lang="en-US" b="1" u="sng" dirty="0" smtClean="0"/>
              <a:t>Account1 </a:t>
            </a:r>
            <a:r>
              <a:rPr lang="en-US" u="sng" dirty="0" smtClean="0"/>
              <a:t>and</a:t>
            </a:r>
            <a:r>
              <a:rPr lang="en-US" b="1" u="sng" dirty="0" smtClean="0"/>
              <a:t> </a:t>
            </a:r>
            <a:r>
              <a:rPr lang="en-US" b="1" u="sng" dirty="0" err="1" smtClean="0"/>
              <a:t>OutputProcessor</a:t>
            </a:r>
            <a:r>
              <a:rPr lang="en-US" dirty="0" smtClean="0"/>
              <a:t>: </a:t>
            </a:r>
            <a:r>
              <a:rPr lang="en-US" b="1" dirty="0" smtClean="0"/>
              <a:t>DataStore1, SCDAction1, IPMAction1, IIMAction1, TMAMAction1, PPAction1, DMAction1, DDAction1, NFMAction1, DBAction1, DWAction1, BMMAction1, DPAction1</a:t>
            </a:r>
          </a:p>
          <a:p>
            <a:pPr marL="301752" lvl="1" indent="0">
              <a:buNone/>
            </a:pPr>
            <a:r>
              <a:rPr lang="en-US" u="sng" dirty="0" smtClean="0"/>
              <a:t>For</a:t>
            </a:r>
            <a:r>
              <a:rPr lang="en-US" b="1" u="sng" dirty="0" smtClean="0"/>
              <a:t> Account2</a:t>
            </a:r>
            <a:r>
              <a:rPr lang="en-US" u="sng" dirty="0"/>
              <a:t> and</a:t>
            </a:r>
            <a:r>
              <a:rPr lang="en-US" b="1" u="sng" dirty="0"/>
              <a:t> </a:t>
            </a:r>
            <a:r>
              <a:rPr lang="en-US" b="1" u="sng" dirty="0" err="1" smtClean="0"/>
              <a:t>OutputProcessor</a:t>
            </a:r>
            <a:r>
              <a:rPr lang="en-US" b="1" dirty="0" smtClean="0"/>
              <a:t>: DataStore2, SCDAction2, IPMAction2, IIMAction2, TMAMAction2, PPAction2, DMAction2, DDAction2, NFMAction2, DBAction2, DWAction2, BMMAction2, DPAction2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79412" y="381000"/>
            <a:ext cx="9751060" cy="482600"/>
          </a:xfrm>
        </p:spPr>
        <p:txBody>
          <a:bodyPr anchor="t">
            <a:normAutofit/>
          </a:bodyPr>
          <a:lstStyle/>
          <a:p>
            <a:r>
              <a:rPr lang="en-US" sz="2400" dirty="0"/>
              <a:t>8</a:t>
            </a:r>
            <a:r>
              <a:rPr lang="en-US" sz="2400" dirty="0" smtClean="0"/>
              <a:t>. Source Code and Patterns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97051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dirty="0" smtClean="0"/>
              <a:t>CS586 by Dr Bogdan Korel @ IIT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79412" y="431800"/>
            <a:ext cx="9751060" cy="482600"/>
          </a:xfrm>
        </p:spPr>
        <p:txBody>
          <a:bodyPr anchor="t">
            <a:normAutofit/>
          </a:bodyPr>
          <a:lstStyle/>
          <a:p>
            <a:r>
              <a:rPr lang="en-US" sz="2400" dirty="0"/>
              <a:t>1. MDA-EFSM Model for the Account Components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79412" y="914400"/>
            <a:ext cx="10590531" cy="38100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smtClean="0"/>
              <a:t>Pseudo-code of </a:t>
            </a:r>
            <a:r>
              <a:rPr lang="en-US" dirty="0" err="1" smtClean="0"/>
              <a:t>InputProcessors</a:t>
            </a:r>
            <a:r>
              <a:rPr lang="en-US" dirty="0" smtClean="0"/>
              <a:t> for Account1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98860" y="1293223"/>
            <a:ext cx="327660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void </a:t>
            </a:r>
            <a:r>
              <a:rPr lang="en-US" sz="1200" dirty="0" smtClean="0"/>
              <a:t>open(string </a:t>
            </a:r>
            <a:r>
              <a:rPr lang="en-US" sz="1200" dirty="0"/>
              <a:t>p, string y, float a) {</a:t>
            </a:r>
          </a:p>
          <a:p>
            <a:pPr lvl="1"/>
            <a:r>
              <a:rPr lang="en-US" sz="1200" dirty="0"/>
              <a:t>data-&gt;</a:t>
            </a:r>
            <a:r>
              <a:rPr lang="en-US" sz="1200" dirty="0" err="1"/>
              <a:t>temp_pin</a:t>
            </a:r>
            <a:r>
              <a:rPr lang="en-US" sz="1200" dirty="0"/>
              <a:t> = p;</a:t>
            </a:r>
          </a:p>
          <a:p>
            <a:pPr lvl="1"/>
            <a:r>
              <a:rPr lang="en-US" sz="1200" dirty="0"/>
              <a:t>data-&gt;</a:t>
            </a:r>
            <a:r>
              <a:rPr lang="en-US" sz="1200" dirty="0" err="1"/>
              <a:t>temp_id</a:t>
            </a:r>
            <a:r>
              <a:rPr lang="en-US" sz="1200" dirty="0"/>
              <a:t> = y;</a:t>
            </a:r>
          </a:p>
          <a:p>
            <a:pPr lvl="1"/>
            <a:r>
              <a:rPr lang="en-US" sz="1200" dirty="0"/>
              <a:t>data-&gt;</a:t>
            </a:r>
            <a:r>
              <a:rPr lang="en-US" sz="1200" dirty="0" err="1"/>
              <a:t>temp_b</a:t>
            </a:r>
            <a:r>
              <a:rPr lang="en-US" sz="1200" dirty="0"/>
              <a:t> = a;</a:t>
            </a:r>
          </a:p>
          <a:p>
            <a:pPr lvl="1"/>
            <a:r>
              <a:rPr lang="en-US" sz="1200" dirty="0" err="1"/>
              <a:t>mda</a:t>
            </a:r>
            <a:r>
              <a:rPr lang="en-US" sz="1200" dirty="0"/>
              <a:t>-&gt;Open()</a:t>
            </a:r>
          </a:p>
          <a:p>
            <a:r>
              <a:rPr lang="en-US" sz="1200" dirty="0" smtClean="0"/>
              <a:t>}</a:t>
            </a:r>
          </a:p>
          <a:p>
            <a:r>
              <a:rPr lang="en-US" sz="1200" dirty="0"/>
              <a:t>void </a:t>
            </a:r>
            <a:r>
              <a:rPr lang="en-US" sz="1200" dirty="0" smtClean="0"/>
              <a:t>pin(string </a:t>
            </a:r>
            <a:r>
              <a:rPr lang="en-US" sz="1200" dirty="0"/>
              <a:t>x) {</a:t>
            </a:r>
          </a:p>
          <a:p>
            <a:pPr lvl="1"/>
            <a:r>
              <a:rPr lang="en-US" sz="1200" dirty="0"/>
              <a:t>if (x == data-&gt;pin) {</a:t>
            </a:r>
          </a:p>
          <a:p>
            <a:pPr lvl="1"/>
            <a:r>
              <a:rPr lang="en-US" sz="1200" dirty="0" smtClean="0"/>
              <a:t>	</a:t>
            </a:r>
            <a:r>
              <a:rPr lang="en-US" sz="1200" dirty="0" err="1" smtClean="0"/>
              <a:t>mda</a:t>
            </a:r>
            <a:r>
              <a:rPr lang="en-US" sz="1200" dirty="0" smtClean="0"/>
              <a:t>-</a:t>
            </a:r>
            <a:r>
              <a:rPr lang="en-US" sz="1200" dirty="0"/>
              <a:t>&gt;</a:t>
            </a:r>
            <a:r>
              <a:rPr lang="en-US" sz="1200" dirty="0" err="1"/>
              <a:t>CorrectPin</a:t>
            </a:r>
            <a:r>
              <a:rPr lang="en-US" sz="1200" dirty="0"/>
              <a:t>();</a:t>
            </a:r>
          </a:p>
          <a:p>
            <a:pPr lvl="2"/>
            <a:r>
              <a:rPr lang="en-US" sz="1200" dirty="0"/>
              <a:t>if (data-&gt;b &gt; </a:t>
            </a:r>
            <a:r>
              <a:rPr lang="en-US" sz="1200" dirty="0" err="1"/>
              <a:t>min_balance</a:t>
            </a:r>
            <a:r>
              <a:rPr lang="en-US" sz="1200" dirty="0"/>
              <a:t>) </a:t>
            </a:r>
            <a:r>
              <a:rPr lang="en-US" sz="1200" dirty="0" smtClean="0"/>
              <a:t>{</a:t>
            </a:r>
          </a:p>
          <a:p>
            <a:pPr lvl="2"/>
            <a:r>
              <a:rPr lang="en-US" sz="1200" dirty="0" smtClean="0"/>
              <a:t>              </a:t>
            </a:r>
            <a:r>
              <a:rPr lang="en-US" sz="1200" dirty="0" err="1" smtClean="0"/>
              <a:t>mda</a:t>
            </a:r>
            <a:r>
              <a:rPr lang="en-US" sz="1200" dirty="0" smtClean="0"/>
              <a:t>-</a:t>
            </a:r>
            <a:r>
              <a:rPr lang="en-US" sz="1200" dirty="0"/>
              <a:t>&gt;</a:t>
            </a:r>
            <a:r>
              <a:rPr lang="en-US" sz="1200" dirty="0" err="1"/>
              <a:t>AboveMin</a:t>
            </a:r>
            <a:r>
              <a:rPr lang="en-US" sz="1200" dirty="0"/>
              <a:t>();</a:t>
            </a:r>
          </a:p>
          <a:p>
            <a:pPr lvl="2"/>
            <a:r>
              <a:rPr lang="en-US" sz="1200" dirty="0"/>
              <a:t>} else {</a:t>
            </a:r>
          </a:p>
          <a:p>
            <a:pPr lvl="2"/>
            <a:r>
              <a:rPr lang="en-US" sz="1200" dirty="0"/>
              <a:t> </a:t>
            </a:r>
            <a:r>
              <a:rPr lang="en-US" sz="1200" dirty="0" smtClean="0"/>
              <a:t>             </a:t>
            </a:r>
            <a:r>
              <a:rPr lang="en-US" sz="1200" dirty="0" err="1" smtClean="0"/>
              <a:t>mda</a:t>
            </a:r>
            <a:r>
              <a:rPr lang="en-US" sz="1200" dirty="0" smtClean="0"/>
              <a:t>-</a:t>
            </a:r>
            <a:r>
              <a:rPr lang="en-US" sz="1200" dirty="0"/>
              <a:t>&gt;</a:t>
            </a:r>
            <a:r>
              <a:rPr lang="en-US" sz="1200" dirty="0" err="1"/>
              <a:t>BelowMin</a:t>
            </a:r>
            <a:r>
              <a:rPr lang="en-US" sz="1200" dirty="0"/>
              <a:t>();</a:t>
            </a:r>
          </a:p>
          <a:p>
            <a:pPr lvl="2"/>
            <a:r>
              <a:rPr lang="en-US" sz="1200" dirty="0"/>
              <a:t>}</a:t>
            </a:r>
          </a:p>
          <a:p>
            <a:pPr lvl="1"/>
            <a:r>
              <a:rPr lang="en-US" sz="1200" dirty="0"/>
              <a:t>} else {</a:t>
            </a:r>
          </a:p>
          <a:p>
            <a:pPr lvl="1"/>
            <a:r>
              <a:rPr lang="en-US" sz="1200" dirty="0" smtClean="0"/>
              <a:t>	</a:t>
            </a:r>
            <a:r>
              <a:rPr lang="en-US" sz="1200" dirty="0" err="1" smtClean="0"/>
              <a:t>mda</a:t>
            </a:r>
            <a:r>
              <a:rPr lang="en-US" sz="1200" dirty="0" smtClean="0"/>
              <a:t>-</a:t>
            </a:r>
            <a:r>
              <a:rPr lang="en-US" sz="1200" dirty="0"/>
              <a:t>&gt;</a:t>
            </a:r>
            <a:r>
              <a:rPr lang="en-US" sz="1200" dirty="0" err="1"/>
              <a:t>IncorrectPin</a:t>
            </a:r>
            <a:r>
              <a:rPr lang="en-US" sz="1200" dirty="0"/>
              <a:t>(</a:t>
            </a:r>
            <a:r>
              <a:rPr lang="en-US" sz="1200" dirty="0" err="1"/>
              <a:t>max_attempts</a:t>
            </a:r>
            <a:r>
              <a:rPr lang="en-US" sz="1200" dirty="0"/>
              <a:t>);</a:t>
            </a:r>
          </a:p>
          <a:p>
            <a:pPr lvl="1"/>
            <a:r>
              <a:rPr lang="en-US" sz="1200" dirty="0"/>
              <a:t>}</a:t>
            </a:r>
          </a:p>
          <a:p>
            <a:r>
              <a:rPr lang="en-US" sz="1200" dirty="0" smtClean="0"/>
              <a:t>}</a:t>
            </a:r>
          </a:p>
          <a:p>
            <a:r>
              <a:rPr lang="en-US" sz="1200" dirty="0"/>
              <a:t>void </a:t>
            </a:r>
            <a:r>
              <a:rPr lang="en-US" sz="1200" dirty="0" smtClean="0"/>
              <a:t>deposit(float </a:t>
            </a:r>
            <a:r>
              <a:rPr lang="en-US" sz="1200" dirty="0"/>
              <a:t>d) {</a:t>
            </a:r>
          </a:p>
          <a:p>
            <a:pPr lvl="1"/>
            <a:r>
              <a:rPr lang="en-US" sz="1200" dirty="0"/>
              <a:t>data-&gt;</a:t>
            </a:r>
            <a:r>
              <a:rPr lang="en-US" sz="1200" dirty="0" err="1"/>
              <a:t>temp_d</a:t>
            </a:r>
            <a:r>
              <a:rPr lang="en-US" sz="1200" dirty="0"/>
              <a:t> = d;</a:t>
            </a:r>
          </a:p>
          <a:p>
            <a:pPr lvl="1"/>
            <a:r>
              <a:rPr lang="en-US" sz="1200" dirty="0" err="1"/>
              <a:t>mda</a:t>
            </a:r>
            <a:r>
              <a:rPr lang="en-US" sz="1200" dirty="0"/>
              <a:t>-&gt;Deposit();</a:t>
            </a:r>
          </a:p>
          <a:p>
            <a:pPr lvl="1"/>
            <a:r>
              <a:rPr lang="en-US" sz="1200" dirty="0"/>
              <a:t>if (data-&gt;b &gt; </a:t>
            </a:r>
            <a:r>
              <a:rPr lang="en-US" sz="1200" dirty="0" err="1"/>
              <a:t>min_balance</a:t>
            </a:r>
            <a:r>
              <a:rPr lang="en-US" sz="1200" dirty="0"/>
              <a:t>) {</a:t>
            </a:r>
          </a:p>
          <a:p>
            <a:pPr lvl="1"/>
            <a:r>
              <a:rPr lang="en-US" sz="1200" dirty="0" smtClean="0"/>
              <a:t>	</a:t>
            </a:r>
            <a:r>
              <a:rPr lang="en-US" sz="1200" dirty="0" err="1" smtClean="0"/>
              <a:t>mda</a:t>
            </a:r>
            <a:r>
              <a:rPr lang="en-US" sz="1200" dirty="0" smtClean="0"/>
              <a:t>-</a:t>
            </a:r>
            <a:r>
              <a:rPr lang="en-US" sz="1200" dirty="0"/>
              <a:t>&gt;</a:t>
            </a:r>
            <a:r>
              <a:rPr lang="en-US" sz="1200" dirty="0" err="1"/>
              <a:t>AboveMin</a:t>
            </a:r>
            <a:r>
              <a:rPr lang="en-US" sz="1200" dirty="0"/>
              <a:t>();</a:t>
            </a:r>
          </a:p>
          <a:p>
            <a:pPr lvl="1"/>
            <a:r>
              <a:rPr lang="en-US" sz="1200" dirty="0"/>
              <a:t>} else {</a:t>
            </a:r>
          </a:p>
          <a:p>
            <a:pPr lvl="1"/>
            <a:r>
              <a:rPr lang="en-US" sz="1200" dirty="0" smtClean="0"/>
              <a:t>	</a:t>
            </a:r>
            <a:r>
              <a:rPr lang="en-US" sz="1200" dirty="0" err="1" smtClean="0"/>
              <a:t>mda</a:t>
            </a:r>
            <a:r>
              <a:rPr lang="en-US" sz="1200" dirty="0" smtClean="0"/>
              <a:t>-</a:t>
            </a:r>
            <a:r>
              <a:rPr lang="en-US" sz="1200" dirty="0"/>
              <a:t>&gt;</a:t>
            </a:r>
            <a:r>
              <a:rPr lang="en-US" sz="1200" dirty="0" err="1"/>
              <a:t>BelowMin</a:t>
            </a:r>
            <a:r>
              <a:rPr lang="en-US" sz="1200" dirty="0"/>
              <a:t>();</a:t>
            </a:r>
          </a:p>
          <a:p>
            <a:pPr lvl="1"/>
            <a:r>
              <a:rPr lang="en-US" sz="1200" dirty="0"/>
              <a:t>}</a:t>
            </a:r>
          </a:p>
          <a:p>
            <a:r>
              <a:rPr lang="en-US" sz="1200" dirty="0"/>
              <a:t>}</a:t>
            </a:r>
            <a:endParaRPr lang="en-US" sz="1200" dirty="0" smtClean="0"/>
          </a:p>
        </p:txBody>
      </p:sp>
      <p:sp>
        <p:nvSpPr>
          <p:cNvPr id="6" name="Rectangle 5"/>
          <p:cNvSpPr/>
          <p:nvPr/>
        </p:nvSpPr>
        <p:spPr>
          <a:xfrm>
            <a:off x="4722812" y="1286977"/>
            <a:ext cx="2444836" cy="48936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/>
              <a:t>void withdraw(float </a:t>
            </a:r>
            <a:r>
              <a:rPr lang="en-US" sz="1200" dirty="0"/>
              <a:t>w) {</a:t>
            </a:r>
          </a:p>
          <a:p>
            <a:pPr lvl="1"/>
            <a:r>
              <a:rPr lang="en-US" sz="1200" dirty="0"/>
              <a:t>data-&gt;</a:t>
            </a:r>
            <a:r>
              <a:rPr lang="en-US" sz="1200" dirty="0" err="1"/>
              <a:t>temp_w</a:t>
            </a:r>
            <a:r>
              <a:rPr lang="en-US" sz="1200" dirty="0"/>
              <a:t> = w;</a:t>
            </a:r>
          </a:p>
          <a:p>
            <a:pPr lvl="1"/>
            <a:r>
              <a:rPr lang="en-US" sz="1200" dirty="0"/>
              <a:t>if (data-&gt;b &lt;= </a:t>
            </a:r>
            <a:r>
              <a:rPr lang="en-US" sz="1200" dirty="0" err="1"/>
              <a:t>min_balance</a:t>
            </a:r>
            <a:r>
              <a:rPr lang="en-US" sz="1200" dirty="0"/>
              <a:t>) {</a:t>
            </a:r>
          </a:p>
          <a:p>
            <a:pPr lvl="1"/>
            <a:r>
              <a:rPr lang="en-US" sz="1200" dirty="0" smtClean="0"/>
              <a:t>	</a:t>
            </a:r>
            <a:r>
              <a:rPr lang="en-US" sz="1200" dirty="0" err="1" smtClean="0"/>
              <a:t>mda</a:t>
            </a:r>
            <a:r>
              <a:rPr lang="en-US" sz="1200" dirty="0" smtClean="0"/>
              <a:t>-</a:t>
            </a:r>
            <a:r>
              <a:rPr lang="en-US" sz="1200" dirty="0"/>
              <a:t>&gt;</a:t>
            </a:r>
            <a:r>
              <a:rPr lang="en-US" sz="1200" dirty="0" err="1"/>
              <a:t>WithdrawFail</a:t>
            </a:r>
            <a:r>
              <a:rPr lang="en-US" sz="1200" dirty="0"/>
              <a:t>()</a:t>
            </a:r>
          </a:p>
          <a:p>
            <a:pPr lvl="1"/>
            <a:r>
              <a:rPr lang="en-US" sz="1200" dirty="0"/>
              <a:t>} else {</a:t>
            </a:r>
          </a:p>
          <a:p>
            <a:pPr lvl="1"/>
            <a:r>
              <a:rPr lang="en-US" sz="1200" dirty="0" smtClean="0"/>
              <a:t>	</a:t>
            </a:r>
            <a:r>
              <a:rPr lang="en-US" sz="1200" dirty="0" err="1" smtClean="0"/>
              <a:t>mda</a:t>
            </a:r>
            <a:r>
              <a:rPr lang="en-US" sz="1200" dirty="0" smtClean="0"/>
              <a:t>-</a:t>
            </a:r>
            <a:r>
              <a:rPr lang="en-US" sz="1200" dirty="0"/>
              <a:t>&gt;Withdraw();</a:t>
            </a:r>
          </a:p>
          <a:p>
            <a:pPr lvl="1"/>
            <a:r>
              <a:rPr lang="en-US" sz="1200" dirty="0"/>
              <a:t>}</a:t>
            </a:r>
          </a:p>
          <a:p>
            <a:pPr lvl="1"/>
            <a:r>
              <a:rPr lang="en-US" sz="1200" dirty="0"/>
              <a:t>if (data-&gt;b &gt; </a:t>
            </a:r>
            <a:r>
              <a:rPr lang="en-US" sz="1200" dirty="0" err="1"/>
              <a:t>min_balance</a:t>
            </a:r>
            <a:r>
              <a:rPr lang="en-US" sz="1200" dirty="0"/>
              <a:t>) {</a:t>
            </a:r>
          </a:p>
          <a:p>
            <a:pPr lvl="1"/>
            <a:r>
              <a:rPr lang="en-US" sz="1200" dirty="0" smtClean="0"/>
              <a:t>	</a:t>
            </a:r>
            <a:r>
              <a:rPr lang="en-US" sz="1200" dirty="0" err="1" smtClean="0"/>
              <a:t>mda</a:t>
            </a:r>
            <a:r>
              <a:rPr lang="en-US" sz="1200" dirty="0" smtClean="0"/>
              <a:t>-</a:t>
            </a:r>
            <a:r>
              <a:rPr lang="en-US" sz="1200" dirty="0"/>
              <a:t>&gt;</a:t>
            </a:r>
            <a:r>
              <a:rPr lang="en-US" sz="1200" dirty="0" err="1"/>
              <a:t>AboveMin</a:t>
            </a:r>
            <a:r>
              <a:rPr lang="en-US" sz="1200" dirty="0"/>
              <a:t>();</a:t>
            </a:r>
          </a:p>
          <a:p>
            <a:pPr lvl="1"/>
            <a:r>
              <a:rPr lang="en-US" sz="1200" dirty="0"/>
              <a:t>} else {</a:t>
            </a:r>
          </a:p>
          <a:p>
            <a:pPr lvl="1"/>
            <a:r>
              <a:rPr lang="en-US" sz="1200" dirty="0" smtClean="0"/>
              <a:t>	</a:t>
            </a:r>
            <a:r>
              <a:rPr lang="en-US" sz="1200" dirty="0" err="1" smtClean="0"/>
              <a:t>mda</a:t>
            </a:r>
            <a:r>
              <a:rPr lang="en-US" sz="1200" dirty="0" smtClean="0"/>
              <a:t>-</a:t>
            </a:r>
            <a:r>
              <a:rPr lang="en-US" sz="1200" dirty="0"/>
              <a:t>&gt;</a:t>
            </a:r>
            <a:r>
              <a:rPr lang="en-US" sz="1200" dirty="0" err="1"/>
              <a:t>BelowMin</a:t>
            </a:r>
            <a:r>
              <a:rPr lang="en-US" sz="1200" dirty="0" smtClean="0"/>
              <a:t>();</a:t>
            </a:r>
          </a:p>
          <a:p>
            <a:pPr lvl="1"/>
            <a:r>
              <a:rPr lang="en-US" sz="1200" dirty="0"/>
              <a:t>}</a:t>
            </a:r>
          </a:p>
          <a:p>
            <a:r>
              <a:rPr lang="en-US" sz="1200" dirty="0" smtClean="0"/>
              <a:t>}</a:t>
            </a:r>
          </a:p>
          <a:p>
            <a:r>
              <a:rPr lang="en-US" sz="1200" dirty="0"/>
              <a:t>void </a:t>
            </a:r>
            <a:r>
              <a:rPr lang="en-US" sz="1200" dirty="0" smtClean="0"/>
              <a:t>balance</a:t>
            </a:r>
            <a:r>
              <a:rPr lang="en-US" sz="1200" dirty="0"/>
              <a:t>() </a:t>
            </a:r>
            <a:r>
              <a:rPr lang="en-US" sz="1200" dirty="0" smtClean="0"/>
              <a:t>{</a:t>
            </a:r>
          </a:p>
          <a:p>
            <a:r>
              <a:rPr lang="en-US" sz="1200" dirty="0"/>
              <a:t> </a:t>
            </a:r>
            <a:r>
              <a:rPr lang="en-US" sz="1200" dirty="0" smtClean="0"/>
              <a:t>             </a:t>
            </a:r>
            <a:r>
              <a:rPr lang="en-US" sz="1200" dirty="0" err="1" smtClean="0"/>
              <a:t>mda</a:t>
            </a:r>
            <a:r>
              <a:rPr lang="en-US" sz="1200" dirty="0" smtClean="0"/>
              <a:t>-</a:t>
            </a:r>
            <a:r>
              <a:rPr lang="en-US" sz="1200" dirty="0"/>
              <a:t>&gt;Balance();</a:t>
            </a:r>
          </a:p>
          <a:p>
            <a:r>
              <a:rPr lang="en-US" sz="1200" dirty="0" smtClean="0"/>
              <a:t>}</a:t>
            </a:r>
          </a:p>
          <a:p>
            <a:r>
              <a:rPr lang="en-US" sz="1200" dirty="0" smtClean="0"/>
              <a:t>void logout</a:t>
            </a:r>
            <a:r>
              <a:rPr lang="en-US" sz="1200" dirty="0"/>
              <a:t>() {</a:t>
            </a:r>
          </a:p>
          <a:p>
            <a:r>
              <a:rPr lang="en-US" sz="1200" dirty="0"/>
              <a:t> </a:t>
            </a:r>
            <a:r>
              <a:rPr lang="en-US" sz="1200" dirty="0" smtClean="0"/>
              <a:t>             </a:t>
            </a:r>
            <a:r>
              <a:rPr lang="en-US" sz="1200" dirty="0" err="1" smtClean="0"/>
              <a:t>mda</a:t>
            </a:r>
            <a:r>
              <a:rPr lang="en-US" sz="1200" dirty="0" smtClean="0"/>
              <a:t>-</a:t>
            </a:r>
            <a:r>
              <a:rPr lang="en-US" sz="1200" dirty="0"/>
              <a:t>&gt;Logout();</a:t>
            </a:r>
          </a:p>
          <a:p>
            <a:r>
              <a:rPr lang="en-US" sz="1200" dirty="0"/>
              <a:t>}</a:t>
            </a:r>
          </a:p>
          <a:p>
            <a:r>
              <a:rPr lang="en-US" sz="1200" dirty="0"/>
              <a:t>void </a:t>
            </a:r>
            <a:r>
              <a:rPr lang="en-US" sz="1200" dirty="0" smtClean="0"/>
              <a:t>lock(string </a:t>
            </a:r>
            <a:r>
              <a:rPr lang="en-US" sz="1200" dirty="0"/>
              <a:t>x) {</a:t>
            </a:r>
          </a:p>
          <a:p>
            <a:pPr lvl="1"/>
            <a:r>
              <a:rPr lang="en-US" sz="1200" dirty="0"/>
              <a:t>if (x == data-&gt;pin) {</a:t>
            </a:r>
          </a:p>
          <a:p>
            <a:pPr lvl="1"/>
            <a:r>
              <a:rPr lang="en-US" sz="1200" dirty="0" smtClean="0"/>
              <a:t>	</a:t>
            </a:r>
            <a:r>
              <a:rPr lang="en-US" sz="1200" dirty="0" err="1" smtClean="0"/>
              <a:t>mda</a:t>
            </a:r>
            <a:r>
              <a:rPr lang="en-US" sz="1200" dirty="0" smtClean="0"/>
              <a:t>-</a:t>
            </a:r>
            <a:r>
              <a:rPr lang="en-US" sz="1200" dirty="0"/>
              <a:t>&gt;Lock();</a:t>
            </a:r>
          </a:p>
          <a:p>
            <a:pPr lvl="1"/>
            <a:r>
              <a:rPr lang="en-US" sz="1200" dirty="0"/>
              <a:t>} else {</a:t>
            </a:r>
          </a:p>
          <a:p>
            <a:pPr lvl="1"/>
            <a:r>
              <a:rPr lang="en-US" sz="1200" dirty="0" smtClean="0"/>
              <a:t>	</a:t>
            </a:r>
            <a:r>
              <a:rPr lang="en-US" sz="1200" dirty="0" err="1" smtClean="0"/>
              <a:t>mda</a:t>
            </a:r>
            <a:r>
              <a:rPr lang="en-US" sz="1200" dirty="0" smtClean="0"/>
              <a:t>-</a:t>
            </a:r>
            <a:r>
              <a:rPr lang="en-US" sz="1200" dirty="0"/>
              <a:t>&gt;</a:t>
            </a:r>
            <a:r>
              <a:rPr lang="en-US" sz="1200" dirty="0" err="1"/>
              <a:t>LockFail</a:t>
            </a:r>
            <a:r>
              <a:rPr lang="en-US" sz="1200" dirty="0"/>
              <a:t>();</a:t>
            </a:r>
          </a:p>
          <a:p>
            <a:pPr lvl="1"/>
            <a:r>
              <a:rPr lang="en-US" sz="1200" dirty="0"/>
              <a:t>}</a:t>
            </a:r>
          </a:p>
          <a:p>
            <a:r>
              <a:rPr lang="en-US" sz="1200" dirty="0"/>
              <a:t>}</a:t>
            </a:r>
          </a:p>
        </p:txBody>
      </p:sp>
      <p:sp>
        <p:nvSpPr>
          <p:cNvPr id="9" name="Rectangle 8"/>
          <p:cNvSpPr/>
          <p:nvPr/>
        </p:nvSpPr>
        <p:spPr>
          <a:xfrm>
            <a:off x="8633752" y="1293223"/>
            <a:ext cx="292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void </a:t>
            </a:r>
            <a:r>
              <a:rPr lang="en-US" sz="1200" dirty="0" smtClean="0"/>
              <a:t>login(string </a:t>
            </a:r>
            <a:r>
              <a:rPr lang="en-US" sz="1200" dirty="0"/>
              <a:t>y) {</a:t>
            </a:r>
          </a:p>
          <a:p>
            <a:pPr lvl="1"/>
            <a:r>
              <a:rPr lang="en-US" sz="1200" dirty="0"/>
              <a:t>if (y == data-&gt;id) {</a:t>
            </a:r>
          </a:p>
          <a:p>
            <a:pPr lvl="1"/>
            <a:r>
              <a:rPr lang="en-US" sz="1200" dirty="0"/>
              <a:t>	</a:t>
            </a:r>
            <a:r>
              <a:rPr lang="en-US" sz="1200" dirty="0" err="1"/>
              <a:t>mda</a:t>
            </a:r>
            <a:r>
              <a:rPr lang="en-US" sz="1200" dirty="0"/>
              <a:t>-&gt;Login();</a:t>
            </a:r>
          </a:p>
          <a:p>
            <a:pPr lvl="1"/>
            <a:r>
              <a:rPr lang="en-US" sz="1200" dirty="0"/>
              <a:t>} else {</a:t>
            </a:r>
          </a:p>
          <a:p>
            <a:pPr lvl="1"/>
            <a:r>
              <a:rPr lang="en-US" sz="1200" dirty="0"/>
              <a:t>	</a:t>
            </a:r>
            <a:r>
              <a:rPr lang="en-US" sz="1200" dirty="0" err="1"/>
              <a:t>mda</a:t>
            </a:r>
            <a:r>
              <a:rPr lang="en-US" sz="1200" dirty="0"/>
              <a:t>-&gt;</a:t>
            </a:r>
            <a:r>
              <a:rPr lang="en-US" sz="1200" dirty="0" err="1"/>
              <a:t>LoginFail</a:t>
            </a:r>
            <a:r>
              <a:rPr lang="en-US" sz="1200" dirty="0"/>
              <a:t>();</a:t>
            </a:r>
          </a:p>
          <a:p>
            <a:pPr lvl="1"/>
            <a:r>
              <a:rPr lang="en-US" sz="1200" dirty="0"/>
              <a:t>}</a:t>
            </a:r>
          </a:p>
          <a:p>
            <a:r>
              <a:rPr lang="en-US" sz="1200" dirty="0" smtClean="0"/>
              <a:t>}</a:t>
            </a:r>
          </a:p>
          <a:p>
            <a:r>
              <a:rPr lang="en-US" sz="1200" dirty="0"/>
              <a:t>void </a:t>
            </a:r>
            <a:r>
              <a:rPr lang="en-US" sz="1200" dirty="0" smtClean="0"/>
              <a:t>unlock(string </a:t>
            </a:r>
            <a:r>
              <a:rPr lang="en-US" sz="1200" dirty="0"/>
              <a:t>x) {</a:t>
            </a:r>
          </a:p>
          <a:p>
            <a:pPr lvl="1"/>
            <a:r>
              <a:rPr lang="en-US" sz="1200" dirty="0"/>
              <a:t>if (x == data-&gt;pin) {</a:t>
            </a:r>
          </a:p>
          <a:p>
            <a:pPr lvl="1"/>
            <a:r>
              <a:rPr lang="en-US" sz="1200" dirty="0" smtClean="0"/>
              <a:t>	</a:t>
            </a:r>
            <a:r>
              <a:rPr lang="en-US" sz="1200" dirty="0" err="1" smtClean="0"/>
              <a:t>mda</a:t>
            </a:r>
            <a:r>
              <a:rPr lang="en-US" sz="1200" dirty="0" smtClean="0"/>
              <a:t>-</a:t>
            </a:r>
            <a:r>
              <a:rPr lang="en-US" sz="1200" dirty="0"/>
              <a:t>&gt;Unlock();</a:t>
            </a:r>
          </a:p>
          <a:p>
            <a:pPr lvl="1"/>
            <a:r>
              <a:rPr lang="en-US" sz="1200" dirty="0" smtClean="0"/>
              <a:t>	if </a:t>
            </a:r>
            <a:r>
              <a:rPr lang="en-US" sz="1200" dirty="0"/>
              <a:t>(data-&gt;b &gt; </a:t>
            </a:r>
            <a:r>
              <a:rPr lang="en-US" sz="1200" dirty="0" err="1"/>
              <a:t>min_balance</a:t>
            </a:r>
            <a:r>
              <a:rPr lang="en-US" sz="1200" dirty="0"/>
              <a:t>) {</a:t>
            </a:r>
          </a:p>
          <a:p>
            <a:pPr lvl="1"/>
            <a:r>
              <a:rPr lang="en-US" sz="1200" dirty="0" smtClean="0"/>
              <a:t>	              </a:t>
            </a:r>
            <a:r>
              <a:rPr lang="en-US" sz="1200" dirty="0" err="1" smtClean="0"/>
              <a:t>mda</a:t>
            </a:r>
            <a:r>
              <a:rPr lang="en-US" sz="1200" dirty="0" smtClean="0"/>
              <a:t>-</a:t>
            </a:r>
            <a:r>
              <a:rPr lang="en-US" sz="1200" dirty="0"/>
              <a:t>&gt;</a:t>
            </a:r>
            <a:r>
              <a:rPr lang="en-US" sz="1200" dirty="0" err="1"/>
              <a:t>AboveMin</a:t>
            </a:r>
            <a:r>
              <a:rPr lang="en-US" sz="1200" dirty="0"/>
              <a:t>();</a:t>
            </a:r>
          </a:p>
          <a:p>
            <a:pPr lvl="1"/>
            <a:r>
              <a:rPr lang="en-US" sz="1200" dirty="0" smtClean="0"/>
              <a:t>	} </a:t>
            </a:r>
            <a:r>
              <a:rPr lang="en-US" sz="1200" dirty="0"/>
              <a:t>else {</a:t>
            </a:r>
          </a:p>
          <a:p>
            <a:pPr lvl="1"/>
            <a:r>
              <a:rPr lang="en-US" sz="1200" dirty="0" smtClean="0"/>
              <a:t>	              </a:t>
            </a:r>
            <a:r>
              <a:rPr lang="en-US" sz="1200" dirty="0" err="1" smtClean="0"/>
              <a:t>mda</a:t>
            </a:r>
            <a:r>
              <a:rPr lang="en-US" sz="1200" dirty="0" smtClean="0"/>
              <a:t>-</a:t>
            </a:r>
            <a:r>
              <a:rPr lang="en-US" sz="1200" dirty="0"/>
              <a:t>&gt;</a:t>
            </a:r>
            <a:r>
              <a:rPr lang="en-US" sz="1200" dirty="0" err="1"/>
              <a:t>BelowMin</a:t>
            </a:r>
            <a:r>
              <a:rPr lang="en-US" sz="1200" dirty="0"/>
              <a:t>();</a:t>
            </a:r>
          </a:p>
          <a:p>
            <a:pPr lvl="1"/>
            <a:r>
              <a:rPr lang="en-US" sz="1200" dirty="0" smtClean="0"/>
              <a:t>	}</a:t>
            </a:r>
            <a:endParaRPr lang="en-US" sz="1200" dirty="0"/>
          </a:p>
          <a:p>
            <a:pPr lvl="1"/>
            <a:r>
              <a:rPr lang="en-US" sz="1200" dirty="0"/>
              <a:t>} else {</a:t>
            </a:r>
          </a:p>
          <a:p>
            <a:pPr lvl="1"/>
            <a:r>
              <a:rPr lang="en-US" sz="1200" dirty="0" smtClean="0"/>
              <a:t>	</a:t>
            </a:r>
            <a:r>
              <a:rPr lang="en-US" sz="1200" dirty="0" err="1" smtClean="0"/>
              <a:t>mda</a:t>
            </a:r>
            <a:r>
              <a:rPr lang="en-US" sz="1200" dirty="0" smtClean="0"/>
              <a:t>-</a:t>
            </a:r>
            <a:r>
              <a:rPr lang="en-US" sz="1200" dirty="0"/>
              <a:t>&gt;</a:t>
            </a:r>
            <a:r>
              <a:rPr lang="en-US" sz="1200" dirty="0" err="1"/>
              <a:t>UnlockFail</a:t>
            </a:r>
            <a:r>
              <a:rPr lang="en-US" sz="1200" dirty="0"/>
              <a:t>();</a:t>
            </a:r>
          </a:p>
          <a:p>
            <a:pPr lvl="1"/>
            <a:r>
              <a:rPr lang="en-US" sz="1200" dirty="0"/>
              <a:t>}</a:t>
            </a:r>
          </a:p>
          <a:p>
            <a:r>
              <a:rPr lang="en-US" sz="1200" dirty="0" smtClean="0"/>
              <a:t>}</a:t>
            </a:r>
          </a:p>
          <a:p>
            <a:endParaRPr lang="en-US" sz="1200" dirty="0"/>
          </a:p>
          <a:p>
            <a:r>
              <a:rPr lang="en-US" sz="1200" dirty="0" err="1" smtClean="0"/>
              <a:t>max_attempts</a:t>
            </a:r>
            <a:r>
              <a:rPr lang="en-US" sz="1200" dirty="0" smtClean="0"/>
              <a:t> </a:t>
            </a:r>
            <a:r>
              <a:rPr lang="en-US" sz="1200" dirty="0"/>
              <a:t>= 3;</a:t>
            </a:r>
          </a:p>
          <a:p>
            <a:r>
              <a:rPr lang="en-US" sz="1200" dirty="0" err="1" smtClean="0"/>
              <a:t>min_balance</a:t>
            </a:r>
            <a:r>
              <a:rPr lang="en-US" sz="1200" dirty="0" smtClean="0"/>
              <a:t> </a:t>
            </a:r>
            <a:r>
              <a:rPr lang="en-US" sz="1200" dirty="0"/>
              <a:t>= 500;</a:t>
            </a:r>
          </a:p>
        </p:txBody>
      </p:sp>
    </p:spTree>
    <p:extLst>
      <p:ext uri="{BB962C8B-B14F-4D97-AF65-F5344CB8AC3E}">
        <p14:creationId xmlns:p14="http://schemas.microsoft.com/office/powerpoint/2010/main" val="2034583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smtClean="0"/>
              <a:t>CS586 by Dr Bogdan Korel @ IIT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50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79412" y="914400"/>
            <a:ext cx="10590531" cy="5156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79412" y="381000"/>
            <a:ext cx="9751060" cy="482600"/>
          </a:xfrm>
        </p:spPr>
        <p:txBody>
          <a:bodyPr anchor="t">
            <a:normAutofit/>
          </a:bodyPr>
          <a:lstStyle/>
          <a:p>
            <a:r>
              <a:rPr lang="en-US" sz="2400" dirty="0" smtClean="0"/>
              <a:t>9. Source Code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622941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 title="Picture placeholder"/>
          <p:cNvSpPr>
            <a:spLocks noGrp="1"/>
          </p:cNvSpPr>
          <p:nvPr>
            <p:ph type="pic" idx="1"/>
          </p:nvPr>
        </p:nvSpPr>
        <p:spPr/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/>
              <a:t>Where did Coretta and Martin meet?</a:t>
            </a:r>
          </a:p>
          <a:p>
            <a:r>
              <a:rPr lang="en-US" smtClean="0"/>
              <a:t>Where did they live when they were first married?</a:t>
            </a:r>
          </a:p>
          <a:p>
            <a:r>
              <a:rPr lang="en-US" smtClean="0"/>
              <a:t>Where did Martin Luther King work?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Marriage to Martin Luther King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smtClean="0"/>
              <a:t>CS586 by Dr Bogdan Korel @ IIT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516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 title="Picture placeholder"/>
          <p:cNvSpPr>
            <a:spLocks noGrp="1"/>
          </p:cNvSpPr>
          <p:nvPr>
            <p:ph type="pic" idx="1"/>
          </p:nvPr>
        </p:nvSpPr>
        <p:spPr/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/>
              <a:t>What event in Montgomery, Alabama triggered the modern civil rights movement and how were the Kings involved?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Starting the civil rights movement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smtClean="0"/>
              <a:t>CS586 by Dr Bogdan Korel @ IIT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308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 title="Picture placeholder"/>
          <p:cNvSpPr>
            <a:spLocks noGrp="1"/>
          </p:cNvSpPr>
          <p:nvPr>
            <p:ph type="pic" idx="1"/>
          </p:nvPr>
        </p:nvSpPr>
        <p:spPr/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/>
              <a:t>How many children did Coretta Scott King have?</a:t>
            </a:r>
          </a:p>
          <a:p>
            <a:r>
              <a:rPr lang="en-US" smtClean="0"/>
              <a:t>What were their names?</a:t>
            </a:r>
          </a:p>
          <a:p>
            <a:r>
              <a:rPr lang="en-US" smtClean="0"/>
              <a:t>How did she use her background in music to support and further the civil rights movement?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Raising her children and using her gifts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smtClean="0"/>
              <a:t>CS586 by Dr Bogdan Korel @ IIT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009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 title="Timeline of dates and places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0663008"/>
              </p:ext>
            </p:extLst>
          </p:nvPr>
        </p:nvGraphicFramePr>
        <p:xfrm>
          <a:off x="1225762" y="3429000"/>
          <a:ext cx="9753600" cy="2035912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219200"/>
                <a:gridCol w="1219200"/>
                <a:gridCol w="1219200"/>
                <a:gridCol w="1219200"/>
                <a:gridCol w="1219200"/>
                <a:gridCol w="1219200"/>
                <a:gridCol w="1219200"/>
                <a:gridCol w="1219200"/>
              </a:tblGrid>
              <a:tr h="53340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Name</a:t>
                      </a:r>
                      <a:r>
                        <a:rPr lang="en-US" sz="1400" baseline="0" dirty="0" smtClean="0"/>
                        <a:t> of Event 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Name</a:t>
                      </a:r>
                      <a:r>
                        <a:rPr lang="en-US" sz="1400" baseline="0" dirty="0" smtClean="0"/>
                        <a:t> of Event 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Name</a:t>
                      </a:r>
                      <a:r>
                        <a:rPr lang="en-US" sz="1400" baseline="0" dirty="0" smtClean="0"/>
                        <a:t> of Event 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Name</a:t>
                      </a:r>
                      <a:r>
                        <a:rPr lang="en-US" sz="1400" baseline="0" dirty="0" smtClean="0"/>
                        <a:t> of Event 4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Name</a:t>
                      </a:r>
                      <a:r>
                        <a:rPr lang="en-US" sz="1400" baseline="0" dirty="0" smtClean="0"/>
                        <a:t> of Event 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Name</a:t>
                      </a:r>
                      <a:r>
                        <a:rPr lang="en-US" sz="1400" baseline="0" dirty="0" smtClean="0"/>
                        <a:t> of Event 6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Name</a:t>
                      </a:r>
                      <a:r>
                        <a:rPr lang="en-US" sz="1400" baseline="0" dirty="0" smtClean="0"/>
                        <a:t> of Event 7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Name</a:t>
                      </a:r>
                      <a:r>
                        <a:rPr lang="en-US" sz="1400" baseline="0" dirty="0" smtClean="0"/>
                        <a:t> of Event 8</a:t>
                      </a:r>
                      <a:endParaRPr lang="en-US" sz="1400" dirty="0"/>
                    </a:p>
                  </a:txBody>
                  <a:tcPr/>
                </a:tc>
              </a:tr>
              <a:tr h="363424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r>
                        <a:rPr lang="en-US" sz="1400" baseline="30000" dirty="0" smtClean="0"/>
                        <a:t>st</a:t>
                      </a:r>
                      <a:r>
                        <a:rPr lang="en-US" sz="1400" dirty="0" smtClean="0"/>
                        <a:t> Date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</a:t>
                      </a:r>
                      <a:r>
                        <a:rPr lang="en-US" sz="1400" baseline="30000" dirty="0" smtClean="0"/>
                        <a:t>nd</a:t>
                      </a:r>
                      <a:r>
                        <a:rPr lang="en-US" sz="1400" dirty="0" smtClean="0"/>
                        <a:t> Date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</a:t>
                      </a:r>
                      <a:r>
                        <a:rPr lang="en-US" sz="1400" baseline="30000" dirty="0" smtClean="0"/>
                        <a:t>rd</a:t>
                      </a:r>
                      <a:r>
                        <a:rPr lang="en-US" sz="1400" dirty="0" smtClean="0"/>
                        <a:t> Date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4</a:t>
                      </a:r>
                      <a:r>
                        <a:rPr lang="en-US" sz="1400" baseline="30000" dirty="0" smtClean="0"/>
                        <a:t>th</a:t>
                      </a:r>
                      <a:r>
                        <a:rPr lang="en-US" sz="1400" dirty="0" smtClean="0"/>
                        <a:t> Date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5</a:t>
                      </a:r>
                      <a:r>
                        <a:rPr lang="en-US" sz="1400" baseline="30000" dirty="0" smtClean="0"/>
                        <a:t>th</a:t>
                      </a:r>
                      <a:r>
                        <a:rPr lang="en-US" sz="1400" dirty="0" smtClean="0"/>
                        <a:t> Date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6</a:t>
                      </a:r>
                      <a:r>
                        <a:rPr lang="en-US" sz="1400" baseline="30000" dirty="0" smtClean="0"/>
                        <a:t>th</a:t>
                      </a:r>
                      <a:r>
                        <a:rPr lang="en-US" sz="1400" dirty="0" smtClean="0"/>
                        <a:t> Date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7</a:t>
                      </a:r>
                      <a:r>
                        <a:rPr lang="en-US" sz="1400" baseline="30000" dirty="0" smtClean="0"/>
                        <a:t>th</a:t>
                      </a:r>
                      <a:r>
                        <a:rPr lang="en-US" sz="1400" dirty="0" smtClean="0"/>
                        <a:t> Date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8</a:t>
                      </a:r>
                      <a:r>
                        <a:rPr lang="en-US" sz="1400" baseline="30000" dirty="0" smtClean="0"/>
                        <a:t>th</a:t>
                      </a:r>
                      <a:r>
                        <a:rPr lang="en-US" sz="1400" dirty="0" smtClean="0"/>
                        <a:t> Date</a:t>
                      </a:r>
                      <a:endParaRPr lang="en-US" sz="1400" dirty="0"/>
                    </a:p>
                  </a:txBody>
                  <a:tcPr/>
                </a:tc>
              </a:tr>
              <a:tr h="113908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Description of Event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Description of Event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Description of Event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Description of Event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Description of Event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Description of Event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Description of Event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Description of Event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Make a timeline of the dates and places that Martin Luther and Coretta Scott King visited together to celebrate a country’s freedom, to honor the memory of an inspirational leader, and to accept a prestigious award.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Traveling to celebrate freedom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smtClean="0"/>
              <a:t>CS586 by Dr Bogdan Korel @ IIT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21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 title="Picture placeholder"/>
          <p:cNvSpPr>
            <a:spLocks noGrp="1"/>
          </p:cNvSpPr>
          <p:nvPr>
            <p:ph type="pic" idx="1"/>
          </p:nvPr>
        </p:nvSpPr>
        <p:spPr/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/>
              <a:t>Tell about the different places and times that Coretta Scott King spoke in public to take a stand against injustice and to support peace.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Speaking out and taking a stand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smtClean="0"/>
              <a:t>CS586 by Dr Bogdan Korel @ IIT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115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 title="Picture placeholder"/>
          <p:cNvSpPr>
            <a:spLocks noGrp="1"/>
          </p:cNvSpPr>
          <p:nvPr>
            <p:ph type="pic" idx="1"/>
          </p:nvPr>
        </p:nvSpPr>
        <p:spPr/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/>
              <a:t>Describe the other organizations that Coretta Scott King established to further the cause of social justice in the United States and around the world.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Coretta Scott King’s legacy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smtClean="0"/>
              <a:t>CS586 by Dr Bogdan Korel @ IIT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53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dirty="0" smtClean="0"/>
              <a:t>CS586 by Dr Bogdan Korel @ IIT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79412" y="431800"/>
            <a:ext cx="9751060" cy="482600"/>
          </a:xfrm>
        </p:spPr>
        <p:txBody>
          <a:bodyPr anchor="t">
            <a:normAutofit/>
          </a:bodyPr>
          <a:lstStyle/>
          <a:p>
            <a:r>
              <a:rPr lang="en-US" sz="2400" dirty="0"/>
              <a:t>1. MDA-EFSM Model for the Account Components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79412" y="914400"/>
            <a:ext cx="10590531" cy="38100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smtClean="0"/>
              <a:t>Pseudo-code of </a:t>
            </a:r>
            <a:r>
              <a:rPr lang="en-US" dirty="0" err="1" smtClean="0"/>
              <a:t>InputProcessors</a:t>
            </a:r>
            <a:r>
              <a:rPr lang="en-US" dirty="0" smtClean="0"/>
              <a:t> for Account2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98860" y="1293223"/>
            <a:ext cx="327660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void </a:t>
            </a:r>
            <a:r>
              <a:rPr lang="en-US" sz="1400" dirty="0" smtClean="0"/>
              <a:t>OPEN(</a:t>
            </a:r>
            <a:r>
              <a:rPr lang="en-US" sz="1400" dirty="0" err="1" smtClean="0"/>
              <a:t>int</a:t>
            </a:r>
            <a:r>
              <a:rPr lang="en-US" sz="1400" dirty="0" smtClean="0"/>
              <a:t> </a:t>
            </a:r>
            <a:r>
              <a:rPr lang="en-US" sz="1400" dirty="0"/>
              <a:t>p, </a:t>
            </a:r>
            <a:r>
              <a:rPr lang="en-US" sz="1400" dirty="0" err="1"/>
              <a:t>int</a:t>
            </a:r>
            <a:r>
              <a:rPr lang="en-US" sz="1400" dirty="0"/>
              <a:t> y, </a:t>
            </a:r>
            <a:r>
              <a:rPr lang="en-US" sz="1400" dirty="0" err="1"/>
              <a:t>int</a:t>
            </a:r>
            <a:r>
              <a:rPr lang="en-US" sz="1400" dirty="0"/>
              <a:t> a) {</a:t>
            </a:r>
          </a:p>
          <a:p>
            <a:pPr lvl="1"/>
            <a:r>
              <a:rPr lang="en-US" sz="1400" dirty="0"/>
              <a:t>data-&gt;</a:t>
            </a:r>
            <a:r>
              <a:rPr lang="en-US" sz="1400" dirty="0" err="1"/>
              <a:t>temp_pin</a:t>
            </a:r>
            <a:r>
              <a:rPr lang="en-US" sz="1400" dirty="0"/>
              <a:t> = p;</a:t>
            </a:r>
          </a:p>
          <a:p>
            <a:pPr lvl="1"/>
            <a:r>
              <a:rPr lang="en-US" sz="1400" dirty="0"/>
              <a:t>data-&gt;</a:t>
            </a:r>
            <a:r>
              <a:rPr lang="en-US" sz="1400" dirty="0" err="1"/>
              <a:t>temp_id</a:t>
            </a:r>
            <a:r>
              <a:rPr lang="en-US" sz="1400" dirty="0"/>
              <a:t> = y;</a:t>
            </a:r>
          </a:p>
          <a:p>
            <a:pPr lvl="1"/>
            <a:r>
              <a:rPr lang="en-US" sz="1400" dirty="0"/>
              <a:t>data-&gt;</a:t>
            </a:r>
            <a:r>
              <a:rPr lang="en-US" sz="1400" dirty="0" err="1"/>
              <a:t>temp_b</a:t>
            </a:r>
            <a:r>
              <a:rPr lang="en-US" sz="1400" dirty="0"/>
              <a:t> = a;</a:t>
            </a:r>
          </a:p>
          <a:p>
            <a:pPr lvl="1"/>
            <a:r>
              <a:rPr lang="en-US" sz="1400" dirty="0" err="1"/>
              <a:t>mda</a:t>
            </a:r>
            <a:r>
              <a:rPr lang="en-US" sz="1400" dirty="0"/>
              <a:t>-&gt;Open();</a:t>
            </a:r>
          </a:p>
          <a:p>
            <a:r>
              <a:rPr lang="en-US" sz="1400" dirty="0" smtClean="0"/>
              <a:t>}</a:t>
            </a:r>
          </a:p>
          <a:p>
            <a:r>
              <a:rPr lang="en-US" sz="1400" dirty="0"/>
              <a:t>void Account2::PIN(</a:t>
            </a:r>
            <a:r>
              <a:rPr lang="en-US" sz="1400" dirty="0" err="1"/>
              <a:t>int</a:t>
            </a:r>
            <a:r>
              <a:rPr lang="en-US" sz="1400" dirty="0"/>
              <a:t> x) {</a:t>
            </a:r>
          </a:p>
          <a:p>
            <a:pPr lvl="1"/>
            <a:r>
              <a:rPr lang="en-US" sz="1400" dirty="0"/>
              <a:t>if (x == data-&gt;pin) {</a:t>
            </a:r>
          </a:p>
          <a:p>
            <a:pPr lvl="1"/>
            <a:r>
              <a:rPr lang="en-US" sz="1400" dirty="0" smtClean="0"/>
              <a:t>	</a:t>
            </a:r>
            <a:r>
              <a:rPr lang="en-US" sz="1400" dirty="0" err="1" smtClean="0"/>
              <a:t>mda</a:t>
            </a:r>
            <a:r>
              <a:rPr lang="en-US" sz="1400" dirty="0" smtClean="0"/>
              <a:t>-</a:t>
            </a:r>
            <a:r>
              <a:rPr lang="en-US" sz="1400" dirty="0"/>
              <a:t>&gt;</a:t>
            </a:r>
            <a:r>
              <a:rPr lang="en-US" sz="1400" dirty="0" err="1"/>
              <a:t>CorrectPin</a:t>
            </a:r>
            <a:r>
              <a:rPr lang="en-US" sz="1400" dirty="0"/>
              <a:t>();</a:t>
            </a:r>
          </a:p>
          <a:p>
            <a:pPr lvl="1"/>
            <a:r>
              <a:rPr lang="en-US" sz="1400" dirty="0" smtClean="0"/>
              <a:t>	</a:t>
            </a:r>
            <a:r>
              <a:rPr lang="en-US" sz="1400" dirty="0" err="1" smtClean="0"/>
              <a:t>mda</a:t>
            </a:r>
            <a:r>
              <a:rPr lang="en-US" sz="1400" dirty="0" smtClean="0"/>
              <a:t>-</a:t>
            </a:r>
            <a:r>
              <a:rPr lang="en-US" sz="1400" dirty="0"/>
              <a:t>&gt;</a:t>
            </a:r>
            <a:r>
              <a:rPr lang="en-US" sz="1400" dirty="0" err="1"/>
              <a:t>AboveMin</a:t>
            </a:r>
            <a:r>
              <a:rPr lang="en-US" sz="1400" dirty="0"/>
              <a:t>();</a:t>
            </a:r>
          </a:p>
          <a:p>
            <a:pPr lvl="1"/>
            <a:r>
              <a:rPr lang="en-US" sz="1400" dirty="0"/>
              <a:t>} else {</a:t>
            </a:r>
          </a:p>
          <a:p>
            <a:pPr lvl="1"/>
            <a:r>
              <a:rPr lang="en-US" sz="1400" dirty="0" smtClean="0"/>
              <a:t>	</a:t>
            </a:r>
            <a:r>
              <a:rPr lang="en-US" sz="1400" dirty="0" err="1" smtClean="0"/>
              <a:t>mda</a:t>
            </a:r>
            <a:r>
              <a:rPr lang="en-US" sz="1400" dirty="0" smtClean="0"/>
              <a:t>-</a:t>
            </a:r>
            <a:r>
              <a:rPr lang="en-US" sz="1400" dirty="0"/>
              <a:t>&gt;</a:t>
            </a:r>
            <a:r>
              <a:rPr lang="en-US" sz="1400" dirty="0" err="1"/>
              <a:t>IncorrectPin</a:t>
            </a:r>
            <a:r>
              <a:rPr lang="en-US" sz="1400" dirty="0"/>
              <a:t>(</a:t>
            </a:r>
            <a:r>
              <a:rPr lang="en-US" sz="1400" dirty="0" err="1"/>
              <a:t>max_attempts</a:t>
            </a:r>
            <a:r>
              <a:rPr lang="en-US" sz="1400" dirty="0"/>
              <a:t>);</a:t>
            </a:r>
          </a:p>
          <a:p>
            <a:pPr lvl="1"/>
            <a:r>
              <a:rPr lang="en-US" sz="1400" dirty="0"/>
              <a:t>}</a:t>
            </a:r>
          </a:p>
          <a:p>
            <a:r>
              <a:rPr lang="en-US" sz="1400" dirty="0" smtClean="0"/>
              <a:t>}</a:t>
            </a:r>
          </a:p>
        </p:txBody>
      </p:sp>
      <p:sp>
        <p:nvSpPr>
          <p:cNvPr id="6" name="Rectangle 5"/>
          <p:cNvSpPr/>
          <p:nvPr/>
        </p:nvSpPr>
        <p:spPr>
          <a:xfrm>
            <a:off x="4494212" y="1288869"/>
            <a:ext cx="3352800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void Account2::BALANCE() {</a:t>
            </a:r>
          </a:p>
          <a:p>
            <a:r>
              <a:rPr lang="en-US" sz="1400" dirty="0"/>
              <a:t> </a:t>
            </a:r>
            <a:r>
              <a:rPr lang="en-US" sz="1400" dirty="0" smtClean="0"/>
              <a:t>             </a:t>
            </a:r>
            <a:r>
              <a:rPr lang="en-US" sz="1400" dirty="0" err="1" smtClean="0"/>
              <a:t>mda</a:t>
            </a:r>
            <a:r>
              <a:rPr lang="en-US" sz="1400" dirty="0" smtClean="0"/>
              <a:t>-</a:t>
            </a:r>
            <a:r>
              <a:rPr lang="en-US" sz="1400" dirty="0"/>
              <a:t>&gt;Balance();</a:t>
            </a:r>
          </a:p>
          <a:p>
            <a:r>
              <a:rPr lang="en-US" sz="1400" dirty="0"/>
              <a:t>}</a:t>
            </a:r>
          </a:p>
          <a:p>
            <a:r>
              <a:rPr lang="en-US" sz="1400" dirty="0"/>
              <a:t>void Account2::LOGIN(</a:t>
            </a:r>
            <a:r>
              <a:rPr lang="en-US" sz="1400" dirty="0" err="1"/>
              <a:t>int</a:t>
            </a:r>
            <a:r>
              <a:rPr lang="en-US" sz="1400" dirty="0"/>
              <a:t> y) {</a:t>
            </a:r>
          </a:p>
          <a:p>
            <a:pPr lvl="1"/>
            <a:r>
              <a:rPr lang="en-US" sz="1400" dirty="0"/>
              <a:t>if (y == data-&gt;id) {</a:t>
            </a:r>
          </a:p>
          <a:p>
            <a:pPr lvl="1"/>
            <a:r>
              <a:rPr lang="en-US" sz="1400" dirty="0" smtClean="0"/>
              <a:t>	</a:t>
            </a:r>
            <a:r>
              <a:rPr lang="en-US" sz="1400" dirty="0" err="1" smtClean="0"/>
              <a:t>mda</a:t>
            </a:r>
            <a:r>
              <a:rPr lang="en-US" sz="1400" dirty="0" smtClean="0"/>
              <a:t>-</a:t>
            </a:r>
            <a:r>
              <a:rPr lang="en-US" sz="1400" dirty="0"/>
              <a:t>&gt;Login();</a:t>
            </a:r>
          </a:p>
          <a:p>
            <a:pPr lvl="1"/>
            <a:r>
              <a:rPr lang="en-US" sz="1400" dirty="0"/>
              <a:t>} else {</a:t>
            </a:r>
          </a:p>
          <a:p>
            <a:pPr lvl="1"/>
            <a:r>
              <a:rPr lang="en-US" sz="1400" dirty="0" smtClean="0"/>
              <a:t>	</a:t>
            </a:r>
            <a:r>
              <a:rPr lang="en-US" sz="1400" dirty="0" err="1" smtClean="0"/>
              <a:t>mda</a:t>
            </a:r>
            <a:r>
              <a:rPr lang="en-US" sz="1400" dirty="0" smtClean="0"/>
              <a:t>-</a:t>
            </a:r>
            <a:r>
              <a:rPr lang="en-US" sz="1400" dirty="0"/>
              <a:t>&gt;</a:t>
            </a:r>
            <a:r>
              <a:rPr lang="en-US" sz="1400" dirty="0" err="1"/>
              <a:t>LoginFail</a:t>
            </a:r>
            <a:r>
              <a:rPr lang="en-US" sz="1400" dirty="0"/>
              <a:t>();</a:t>
            </a:r>
          </a:p>
          <a:p>
            <a:pPr lvl="1"/>
            <a:r>
              <a:rPr lang="en-US" sz="1400" dirty="0"/>
              <a:t>}</a:t>
            </a:r>
          </a:p>
          <a:p>
            <a:r>
              <a:rPr lang="en-US" sz="1400" dirty="0"/>
              <a:t>}</a:t>
            </a:r>
          </a:p>
          <a:p>
            <a:r>
              <a:rPr lang="en-US" sz="1400" dirty="0"/>
              <a:t>void Account2::LOGOUT() {</a:t>
            </a:r>
          </a:p>
          <a:p>
            <a:pPr lvl="1"/>
            <a:r>
              <a:rPr lang="en-US" sz="1400" dirty="0" err="1"/>
              <a:t>mda</a:t>
            </a:r>
            <a:r>
              <a:rPr lang="en-US" sz="1400" dirty="0"/>
              <a:t>-&gt;Logout();</a:t>
            </a:r>
          </a:p>
          <a:p>
            <a:r>
              <a:rPr lang="en-US" sz="1400" dirty="0" smtClean="0"/>
              <a:t>}</a:t>
            </a:r>
          </a:p>
          <a:p>
            <a:r>
              <a:rPr lang="en-US" sz="1400" dirty="0"/>
              <a:t>void Account2::WITHDRAW(</a:t>
            </a:r>
            <a:r>
              <a:rPr lang="en-US" sz="1400" dirty="0" err="1"/>
              <a:t>int</a:t>
            </a:r>
            <a:r>
              <a:rPr lang="en-US" sz="1400" dirty="0"/>
              <a:t> w) {</a:t>
            </a:r>
          </a:p>
          <a:p>
            <a:pPr lvl="1"/>
            <a:r>
              <a:rPr lang="en-US" sz="1400" dirty="0"/>
              <a:t>data-&gt;</a:t>
            </a:r>
            <a:r>
              <a:rPr lang="en-US" sz="1400" dirty="0" err="1"/>
              <a:t>temp_w</a:t>
            </a:r>
            <a:r>
              <a:rPr lang="en-US" sz="1400" dirty="0"/>
              <a:t> = w;</a:t>
            </a:r>
          </a:p>
          <a:p>
            <a:pPr lvl="1"/>
            <a:r>
              <a:rPr lang="en-US" sz="1400" dirty="0"/>
              <a:t>if (data-&gt;b &gt; </a:t>
            </a:r>
            <a:r>
              <a:rPr lang="en-US" sz="1400" dirty="0" err="1"/>
              <a:t>min_balance</a:t>
            </a:r>
            <a:r>
              <a:rPr lang="en-US" sz="1400" dirty="0"/>
              <a:t>) {</a:t>
            </a:r>
          </a:p>
          <a:p>
            <a:pPr lvl="1"/>
            <a:r>
              <a:rPr lang="en-US" sz="1400" dirty="0"/>
              <a:t>	</a:t>
            </a:r>
            <a:r>
              <a:rPr lang="en-US" sz="1400" dirty="0" err="1"/>
              <a:t>mda</a:t>
            </a:r>
            <a:r>
              <a:rPr lang="en-US" sz="1400" dirty="0"/>
              <a:t>-&gt;Withdraw();</a:t>
            </a:r>
          </a:p>
          <a:p>
            <a:pPr lvl="1"/>
            <a:r>
              <a:rPr lang="en-US" sz="1400" dirty="0"/>
              <a:t>	</a:t>
            </a:r>
            <a:r>
              <a:rPr lang="en-US" sz="1400" dirty="0" err="1"/>
              <a:t>mda</a:t>
            </a:r>
            <a:r>
              <a:rPr lang="en-US" sz="1400" dirty="0"/>
              <a:t>-&gt;</a:t>
            </a:r>
            <a:r>
              <a:rPr lang="en-US" sz="1400" dirty="0" err="1"/>
              <a:t>AboveMin</a:t>
            </a:r>
            <a:r>
              <a:rPr lang="en-US" sz="1400" dirty="0"/>
              <a:t>();</a:t>
            </a:r>
          </a:p>
          <a:p>
            <a:pPr lvl="1"/>
            <a:r>
              <a:rPr lang="en-US" sz="1400" dirty="0"/>
              <a:t>} else {</a:t>
            </a:r>
          </a:p>
          <a:p>
            <a:pPr lvl="1"/>
            <a:r>
              <a:rPr lang="en-US" sz="1400" dirty="0"/>
              <a:t>	</a:t>
            </a:r>
            <a:r>
              <a:rPr lang="en-US" sz="1400" dirty="0" err="1"/>
              <a:t>mda</a:t>
            </a:r>
            <a:r>
              <a:rPr lang="en-US" sz="1400" dirty="0"/>
              <a:t>-&gt;</a:t>
            </a:r>
            <a:r>
              <a:rPr lang="en-US" sz="1400" dirty="0" err="1"/>
              <a:t>WithdrawFail</a:t>
            </a:r>
            <a:r>
              <a:rPr lang="en-US" sz="1400" dirty="0"/>
              <a:t>();</a:t>
            </a:r>
          </a:p>
          <a:p>
            <a:pPr lvl="1"/>
            <a:r>
              <a:rPr lang="en-US" sz="1400" dirty="0"/>
              <a:t>}</a:t>
            </a:r>
          </a:p>
          <a:p>
            <a:r>
              <a:rPr lang="en-US" sz="1400" dirty="0"/>
              <a:t>}</a:t>
            </a:r>
          </a:p>
          <a:p>
            <a:endParaRPr lang="en-US" sz="1400" dirty="0" smtClean="0"/>
          </a:p>
          <a:p>
            <a:endParaRPr lang="en-US" sz="1400" dirty="0"/>
          </a:p>
        </p:txBody>
      </p:sp>
      <p:sp>
        <p:nvSpPr>
          <p:cNvPr id="8" name="Rectangle 7"/>
          <p:cNvSpPr/>
          <p:nvPr/>
        </p:nvSpPr>
        <p:spPr>
          <a:xfrm>
            <a:off x="8430922" y="1288869"/>
            <a:ext cx="3656012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void Account2::suspend() {</a:t>
            </a:r>
          </a:p>
          <a:p>
            <a:pPr lvl="1"/>
            <a:r>
              <a:rPr lang="en-US" sz="1400" dirty="0" err="1"/>
              <a:t>mda</a:t>
            </a:r>
            <a:r>
              <a:rPr lang="en-US" sz="1400" dirty="0"/>
              <a:t>-&gt;Suspend();</a:t>
            </a:r>
          </a:p>
          <a:p>
            <a:r>
              <a:rPr lang="en-US" sz="1400" dirty="0"/>
              <a:t>}</a:t>
            </a:r>
          </a:p>
          <a:p>
            <a:r>
              <a:rPr lang="en-US" sz="1400" dirty="0"/>
              <a:t>void Account2::activate() {</a:t>
            </a:r>
          </a:p>
          <a:p>
            <a:pPr lvl="1"/>
            <a:r>
              <a:rPr lang="en-US" sz="1400" dirty="0" err="1"/>
              <a:t>mda</a:t>
            </a:r>
            <a:r>
              <a:rPr lang="en-US" sz="1400" dirty="0"/>
              <a:t>-&gt;Activate();</a:t>
            </a:r>
          </a:p>
          <a:p>
            <a:r>
              <a:rPr lang="en-US" sz="1400" dirty="0"/>
              <a:t>}</a:t>
            </a:r>
          </a:p>
          <a:p>
            <a:r>
              <a:rPr lang="en-US" sz="1400" dirty="0"/>
              <a:t>void Account2::close() {</a:t>
            </a:r>
          </a:p>
          <a:p>
            <a:pPr lvl="1"/>
            <a:r>
              <a:rPr lang="en-US" sz="1400" dirty="0" err="1"/>
              <a:t>mda</a:t>
            </a:r>
            <a:r>
              <a:rPr lang="en-US" sz="1400" dirty="0"/>
              <a:t>-&gt;Close();</a:t>
            </a:r>
          </a:p>
          <a:p>
            <a:r>
              <a:rPr lang="en-US" sz="1400" dirty="0"/>
              <a:t>}</a:t>
            </a:r>
          </a:p>
          <a:p>
            <a:r>
              <a:rPr lang="en-US" sz="1400" dirty="0"/>
              <a:t>void Account2::DEPOSIT(</a:t>
            </a:r>
            <a:r>
              <a:rPr lang="en-US" sz="1400" dirty="0" err="1"/>
              <a:t>int</a:t>
            </a:r>
            <a:r>
              <a:rPr lang="en-US" sz="1400" dirty="0"/>
              <a:t> d) {</a:t>
            </a:r>
          </a:p>
          <a:p>
            <a:pPr lvl="1"/>
            <a:r>
              <a:rPr lang="en-US" sz="1400" dirty="0"/>
              <a:t>data-&gt;</a:t>
            </a:r>
            <a:r>
              <a:rPr lang="en-US" sz="1400" dirty="0" err="1"/>
              <a:t>temp_d</a:t>
            </a:r>
            <a:r>
              <a:rPr lang="en-US" sz="1400" dirty="0"/>
              <a:t> = d;</a:t>
            </a:r>
          </a:p>
          <a:p>
            <a:pPr lvl="1"/>
            <a:r>
              <a:rPr lang="en-US" sz="1400" dirty="0" err="1"/>
              <a:t>mda</a:t>
            </a:r>
            <a:r>
              <a:rPr lang="en-US" sz="1400" dirty="0"/>
              <a:t>-&gt;Deposit();</a:t>
            </a:r>
          </a:p>
          <a:p>
            <a:pPr lvl="1"/>
            <a:r>
              <a:rPr lang="en-US" sz="1400" dirty="0" err="1"/>
              <a:t>mda</a:t>
            </a:r>
            <a:r>
              <a:rPr lang="en-US" sz="1400" dirty="0"/>
              <a:t>-&gt;</a:t>
            </a:r>
            <a:r>
              <a:rPr lang="en-US" sz="1400" dirty="0" err="1"/>
              <a:t>AboveMin</a:t>
            </a:r>
            <a:r>
              <a:rPr lang="en-US" sz="1400" dirty="0"/>
              <a:t>();</a:t>
            </a:r>
          </a:p>
          <a:p>
            <a:r>
              <a:rPr lang="en-US" sz="14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356943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smtClean="0"/>
              <a:t>CS586 by Dr Bogdan Korel @ IIT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4612" y="622300"/>
            <a:ext cx="7848600" cy="5867400"/>
          </a:xfr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79412" y="381000"/>
            <a:ext cx="9751060" cy="482600"/>
          </a:xfrm>
        </p:spPr>
        <p:txBody>
          <a:bodyPr anchor="t">
            <a:normAutofit/>
          </a:bodyPr>
          <a:lstStyle/>
          <a:p>
            <a:r>
              <a:rPr lang="en-US" sz="2400" dirty="0" smtClean="0"/>
              <a:t>2. Class Diagrams of All Components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379412" y="1091326"/>
            <a:ext cx="32766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90000"/>
              </a:lnSpc>
            </a:pPr>
            <a:r>
              <a:rPr lang="en-US" dirty="0" smtClean="0"/>
              <a:t>The overview architecture is drawn on the right. It just shows the general relationships between various of classes. 3 class design patterns group classes by their responsibilities. In the following sections, I will introduce the software design group by group. Classes in each design are described in detail.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915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smtClean="0"/>
              <a:t>CS586 by Dr Bogdan Korel @ IIT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03212" y="304800"/>
            <a:ext cx="9751060" cy="45720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3. State Pattern</a:t>
            </a:r>
            <a:endParaRPr lang="en-US" sz="2400" dirty="0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090" b="100000" l="58" r="100000">
                        <a14:foregroundMark x1="26783" y1="2420" x2="27014" y2="58746"/>
                        <a14:foregroundMark x1="27014" y1="58746" x2="2145" y2="61056"/>
                        <a14:foregroundMark x1="1275" y1="61496" x2="58" y2="75028"/>
                        <a14:foregroundMark x1="1391" y1="61276" x2="2957" y2="61276"/>
                        <a14:foregroundMark x1="57275" y1="5171" x2="57043" y2="56876"/>
                        <a14:foregroundMark x1="57043" y1="57756" x2="98957" y2="62596"/>
                        <a14:backgroundMark x1="406" y1="3630" x2="290" y2="47195"/>
                        <a14:backgroundMark x1="638" y1="48075" x2="19130" y2="48845"/>
                        <a14:backgroundMark x1="19246" y1="48845" x2="19246" y2="10561"/>
                        <a14:backgroundMark x1="19246" y1="10561" x2="58" y2="363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811" y="381000"/>
            <a:ext cx="11132559" cy="5867400"/>
          </a:xfrm>
        </p:spPr>
      </p:pic>
      <p:sp>
        <p:nvSpPr>
          <p:cNvPr id="4" name="TextBox 3"/>
          <p:cNvSpPr txBox="1"/>
          <p:nvPr/>
        </p:nvSpPr>
        <p:spPr>
          <a:xfrm>
            <a:off x="497272" y="856735"/>
            <a:ext cx="2895601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90000"/>
              </a:lnSpc>
            </a:pPr>
            <a:r>
              <a:rPr lang="en-US" dirty="0" smtClean="0"/>
              <a:t>First, a zoomed and re-</a:t>
            </a:r>
            <a:r>
              <a:rPr lang="en-US" dirty="0" err="1" smtClean="0"/>
              <a:t>layouted</a:t>
            </a:r>
            <a:r>
              <a:rPr lang="en-US" dirty="0" smtClean="0"/>
              <a:t> diagram of state pattern is presented here.</a:t>
            </a:r>
            <a:r>
              <a:rPr lang="en-US" dirty="0"/>
              <a:t> </a:t>
            </a:r>
            <a:r>
              <a:rPr lang="en-US" dirty="0" smtClean="0"/>
              <a:t>Details are given as follows.</a:t>
            </a:r>
          </a:p>
        </p:txBody>
      </p:sp>
    </p:spTree>
    <p:extLst>
      <p:ext uri="{BB962C8B-B14F-4D97-AF65-F5344CB8AC3E}">
        <p14:creationId xmlns:p14="http://schemas.microsoft.com/office/powerpoint/2010/main" val="1134826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5612" y="863600"/>
            <a:ext cx="10590531" cy="286677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2000" i="1" dirty="0" smtClean="0"/>
              <a:t>Purpose, Attributes and Operations for State Pattern involved classes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79412" y="381000"/>
            <a:ext cx="9751060" cy="482600"/>
          </a:xfrm>
        </p:spPr>
        <p:txBody>
          <a:bodyPr anchor="t">
            <a:normAutofit/>
          </a:bodyPr>
          <a:lstStyle/>
          <a:p>
            <a:r>
              <a:rPr lang="en-US" sz="2400" dirty="0" smtClean="0"/>
              <a:t>3. State Pattern</a:t>
            </a:r>
            <a:endParaRPr lang="en-US" sz="2400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9635746"/>
              </p:ext>
            </p:extLst>
          </p:nvPr>
        </p:nvGraphicFramePr>
        <p:xfrm>
          <a:off x="379412" y="1150277"/>
          <a:ext cx="11430000" cy="521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1200"/>
                <a:gridCol w="3733800"/>
                <a:gridCol w="1524000"/>
                <a:gridCol w="4191000"/>
              </a:tblGrid>
              <a:tr h="250209">
                <a:tc gridSpan="4">
                  <a:txBody>
                    <a:bodyPr/>
                    <a:lstStyle/>
                    <a:p>
                      <a:r>
                        <a:rPr lang="en-US" sz="1200" b="0" dirty="0" smtClean="0"/>
                        <a:t>Class </a:t>
                      </a:r>
                      <a:r>
                        <a:rPr lang="en-US" sz="1200" b="0" dirty="0" err="1" smtClean="0"/>
                        <a:t>ModelDrivenArch</a:t>
                      </a:r>
                      <a:r>
                        <a:rPr lang="en-US" sz="1200" b="0" dirty="0" smtClean="0"/>
                        <a:t>: </a:t>
                      </a:r>
                      <a:endParaRPr lang="en-US" sz="1200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50209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Purpose</a:t>
                      </a:r>
                      <a:endParaRPr lang="en-US" sz="1200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en-US" sz="1200" dirty="0" smtClean="0"/>
                        <a:t>Play the role of context class;</a:t>
                      </a:r>
                      <a:r>
                        <a:rPr lang="en-US" sz="1200" baseline="0" dirty="0" smtClean="0"/>
                        <a:t> keep tracking the current state in the EFSM; forward meta events to concrete states</a:t>
                      </a:r>
                      <a:endParaRPr lang="en-US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568657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Member</a:t>
                      </a:r>
                      <a:r>
                        <a:rPr lang="en-US" sz="1200" baseline="0" dirty="0" smtClean="0"/>
                        <a:t> variables</a:t>
                      </a:r>
                      <a:endParaRPr lang="en-US" sz="1200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en-US" sz="1200" i="1" dirty="0" smtClean="0"/>
                        <a:t>current</a:t>
                      </a:r>
                      <a:r>
                        <a:rPr lang="en-US" sz="1200" dirty="0" smtClean="0"/>
                        <a:t>: pointer</a:t>
                      </a:r>
                      <a:r>
                        <a:rPr lang="en-US" sz="1200" baseline="0" dirty="0" smtClean="0"/>
                        <a:t> to the object of current state</a:t>
                      </a:r>
                    </a:p>
                    <a:p>
                      <a:r>
                        <a:rPr lang="en-US" sz="1200" i="1" baseline="0" dirty="0" smtClean="0"/>
                        <a:t>attempts</a:t>
                      </a:r>
                      <a:r>
                        <a:rPr lang="en-US" sz="1200" baseline="0" dirty="0" smtClean="0"/>
                        <a:t>: number of incorrect PIN attempts</a:t>
                      </a:r>
                    </a:p>
                    <a:p>
                      <a:r>
                        <a:rPr lang="en-US" sz="1200" i="1" baseline="0" dirty="0" smtClean="0"/>
                        <a:t>states</a:t>
                      </a:r>
                      <a:r>
                        <a:rPr lang="en-US" sz="1200" baseline="0" dirty="0" smtClean="0"/>
                        <a:t>: a vector storing all state objects that appear in the state machine </a:t>
                      </a:r>
                      <a:endParaRPr lang="en-US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50209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Constructor</a:t>
                      </a:r>
                      <a:endParaRPr lang="en-US" sz="1200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en-US" sz="1200" dirty="0" smtClean="0"/>
                        <a:t>Create objects for each state in the state machine;</a:t>
                      </a:r>
                      <a:r>
                        <a:rPr lang="en-US" sz="1200" baseline="0" dirty="0" smtClean="0"/>
                        <a:t> store them in </a:t>
                      </a:r>
                      <a:r>
                        <a:rPr lang="en-US" sz="1200" i="1" baseline="0" dirty="0" smtClean="0"/>
                        <a:t>states</a:t>
                      </a:r>
                      <a:r>
                        <a:rPr lang="en-US" sz="1200" i="0" baseline="0" dirty="0" smtClean="0"/>
                        <a:t>; set </a:t>
                      </a:r>
                      <a:r>
                        <a:rPr lang="en-US" sz="1200" i="1" baseline="0" dirty="0" smtClean="0"/>
                        <a:t>current</a:t>
                      </a:r>
                      <a:r>
                        <a:rPr lang="en-US" sz="1200" i="0" baseline="0" dirty="0" smtClean="0"/>
                        <a:t> to </a:t>
                      </a:r>
                      <a:r>
                        <a:rPr lang="en-US" sz="1200" i="1" baseline="0" dirty="0" err="1" smtClean="0"/>
                        <a:t>StartState</a:t>
                      </a:r>
                      <a:r>
                        <a:rPr lang="en-US" sz="1200" i="0" baseline="0" dirty="0" smtClean="0"/>
                        <a:t> object</a:t>
                      </a:r>
                      <a:endParaRPr lang="en-US" sz="1200" i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50209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Destructor</a:t>
                      </a:r>
                      <a:endParaRPr lang="en-US" sz="1200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en-US" sz="1200" dirty="0" smtClean="0"/>
                        <a:t>Reclaim the objects in </a:t>
                      </a:r>
                      <a:r>
                        <a:rPr lang="en-US" sz="1200" i="1" dirty="0" smtClean="0"/>
                        <a:t>states</a:t>
                      </a:r>
                      <a:endParaRPr lang="en-US" sz="1200" i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50209"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changeState</a:t>
                      </a:r>
                      <a:r>
                        <a:rPr lang="en-US" sz="1200" dirty="0" smtClean="0"/>
                        <a:t>(</a:t>
                      </a:r>
                      <a:r>
                        <a:rPr lang="en-US" sz="1200" dirty="0" err="1" smtClean="0"/>
                        <a:t>StateEnum</a:t>
                      </a:r>
                      <a:r>
                        <a:rPr lang="en-US" sz="1200" dirty="0" smtClean="0"/>
                        <a:t> id)</a:t>
                      </a:r>
                      <a:endParaRPr lang="en-US" sz="1200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en-US" sz="1200" dirty="0" smtClean="0"/>
                        <a:t>Used by State</a:t>
                      </a:r>
                      <a:r>
                        <a:rPr lang="en-US" sz="1200" baseline="0" dirty="0" smtClean="0"/>
                        <a:t> objects to change the </a:t>
                      </a:r>
                      <a:r>
                        <a:rPr lang="en-US" sz="1200" i="1" baseline="0" dirty="0" smtClean="0"/>
                        <a:t>current</a:t>
                      </a:r>
                      <a:r>
                        <a:rPr lang="en-US" sz="1200" baseline="0" dirty="0" smtClean="0"/>
                        <a:t> state of context</a:t>
                      </a:r>
                      <a:endParaRPr lang="en-US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50209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set/</a:t>
                      </a:r>
                      <a:r>
                        <a:rPr lang="en-US" sz="1200" dirty="0" err="1" smtClean="0"/>
                        <a:t>getAttempts</a:t>
                      </a:r>
                      <a:r>
                        <a:rPr lang="en-US" sz="1200" dirty="0" smtClean="0"/>
                        <a:t>()</a:t>
                      </a:r>
                      <a:endParaRPr lang="en-US" sz="1200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en-US" sz="1200" dirty="0" smtClean="0"/>
                        <a:t>Used by State objects to change/get</a:t>
                      </a:r>
                      <a:r>
                        <a:rPr lang="en-US" sz="1200" baseline="0" dirty="0" smtClean="0"/>
                        <a:t> the value of </a:t>
                      </a:r>
                      <a:r>
                        <a:rPr lang="en-US" sz="1200" i="1" baseline="0" dirty="0" smtClean="0"/>
                        <a:t>attempts</a:t>
                      </a:r>
                      <a:endParaRPr lang="en-US" sz="1200" i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50209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open()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Handle open event by calling current-&gt;open()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balance()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Handle balance event</a:t>
                      </a:r>
                      <a:r>
                        <a:rPr lang="en-US" sz="1200" baseline="0" dirty="0" smtClean="0"/>
                        <a:t> by calling current-&gt;balance()</a:t>
                      </a:r>
                      <a:endParaRPr lang="en-US" sz="1200" dirty="0" smtClean="0"/>
                    </a:p>
                  </a:txBody>
                  <a:tcPr/>
                </a:tc>
              </a:tr>
              <a:tr h="250209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login()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Handle login event by calling current-&gt;login()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withdraw()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Handle withdraw event</a:t>
                      </a:r>
                      <a:r>
                        <a:rPr lang="en-US" sz="1200" baseline="0" dirty="0" smtClean="0"/>
                        <a:t> by calling current-&gt;withdraw()</a:t>
                      </a:r>
                      <a:endParaRPr lang="en-US" sz="1200" dirty="0" smtClean="0"/>
                    </a:p>
                  </a:txBody>
                  <a:tcPr/>
                </a:tc>
              </a:tr>
              <a:tr h="250209"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loginFail</a:t>
                      </a:r>
                      <a:r>
                        <a:rPr lang="en-US" sz="1200" dirty="0" smtClean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Handle </a:t>
                      </a:r>
                      <a:r>
                        <a:rPr lang="en-US" sz="1200" dirty="0" err="1" smtClean="0"/>
                        <a:t>loginFail</a:t>
                      </a:r>
                      <a:r>
                        <a:rPr lang="en-US" sz="1200" dirty="0" smtClean="0"/>
                        <a:t> event by calling current-&gt;</a:t>
                      </a:r>
                      <a:r>
                        <a:rPr lang="en-US" sz="1200" dirty="0" err="1" smtClean="0"/>
                        <a:t>loginFail</a:t>
                      </a:r>
                      <a:r>
                        <a:rPr lang="en-US" sz="1200" dirty="0" smtClean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err="1" smtClean="0"/>
                        <a:t>withdrawFail</a:t>
                      </a:r>
                      <a:r>
                        <a:rPr lang="en-US" sz="1200" dirty="0" smtClean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Handle </a:t>
                      </a:r>
                      <a:r>
                        <a:rPr lang="en-US" sz="1200" dirty="0" err="1" smtClean="0"/>
                        <a:t>withdrawFail</a:t>
                      </a:r>
                      <a:r>
                        <a:rPr lang="en-US" sz="1200" baseline="0" dirty="0" smtClean="0"/>
                        <a:t> </a:t>
                      </a:r>
                      <a:r>
                        <a:rPr lang="en-US" sz="1200" dirty="0" smtClean="0"/>
                        <a:t>event</a:t>
                      </a:r>
                      <a:r>
                        <a:rPr lang="en-US" sz="1200" baseline="0" dirty="0" smtClean="0"/>
                        <a:t> by calling current-&gt;</a:t>
                      </a:r>
                      <a:r>
                        <a:rPr lang="en-US" sz="1200" baseline="0" dirty="0" err="1" smtClean="0"/>
                        <a:t>withdrawFail</a:t>
                      </a:r>
                      <a:r>
                        <a:rPr lang="en-US" sz="1200" baseline="0" dirty="0" smtClean="0"/>
                        <a:t>()</a:t>
                      </a:r>
                      <a:endParaRPr lang="en-US" sz="1200" dirty="0" smtClean="0"/>
                    </a:p>
                  </a:txBody>
                  <a:tcPr/>
                </a:tc>
              </a:tr>
              <a:tr h="250209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logout(</a:t>
                      </a:r>
                      <a:r>
                        <a:rPr lang="en-US" sz="1200" dirty="0" err="1" smtClean="0"/>
                        <a:t>int</a:t>
                      </a:r>
                      <a:r>
                        <a:rPr lang="en-US" sz="1200" dirty="0" smtClean="0"/>
                        <a:t> max)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Handle logout event by calling current-&gt;logout)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deposit()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Handle deposit event</a:t>
                      </a:r>
                      <a:r>
                        <a:rPr lang="en-US" sz="1200" baseline="0" dirty="0" smtClean="0"/>
                        <a:t> by calling current-&gt;deposit()</a:t>
                      </a:r>
                      <a:endParaRPr lang="en-US" sz="1200" dirty="0" smtClean="0"/>
                    </a:p>
                  </a:txBody>
                  <a:tcPr/>
                </a:tc>
              </a:tr>
              <a:tr h="250209"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correctPin</a:t>
                      </a:r>
                      <a:r>
                        <a:rPr lang="en-US" sz="1200" dirty="0" smtClean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Handle </a:t>
                      </a:r>
                      <a:r>
                        <a:rPr lang="en-US" sz="1200" dirty="0" err="1" smtClean="0"/>
                        <a:t>correctPin</a:t>
                      </a:r>
                      <a:r>
                        <a:rPr lang="en-US" sz="1200" dirty="0" smtClean="0"/>
                        <a:t> event by calling current-&gt;</a:t>
                      </a:r>
                      <a:r>
                        <a:rPr lang="en-US" sz="1200" dirty="0" err="1" smtClean="0"/>
                        <a:t>correctPin</a:t>
                      </a:r>
                      <a:r>
                        <a:rPr lang="en-US" sz="1200" dirty="0" smtClean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lock()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Handle lock event</a:t>
                      </a:r>
                      <a:r>
                        <a:rPr lang="en-US" sz="1200" baseline="0" dirty="0" smtClean="0"/>
                        <a:t> by calling current-&gt;lock()</a:t>
                      </a:r>
                      <a:endParaRPr lang="en-US" sz="1200" dirty="0" smtClean="0"/>
                    </a:p>
                  </a:txBody>
                  <a:tcPr/>
                </a:tc>
              </a:tr>
              <a:tr h="250209"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aboveMin</a:t>
                      </a:r>
                      <a:r>
                        <a:rPr lang="en-US" sz="1200" dirty="0" smtClean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Handle </a:t>
                      </a:r>
                      <a:r>
                        <a:rPr lang="en-US" sz="1200" dirty="0" err="1" smtClean="0"/>
                        <a:t>aboveMin</a:t>
                      </a:r>
                      <a:r>
                        <a:rPr lang="en-US" sz="1200" dirty="0" smtClean="0"/>
                        <a:t> event by calling current-&gt;</a:t>
                      </a:r>
                      <a:r>
                        <a:rPr lang="en-US" sz="1200" dirty="0" err="1" smtClean="0"/>
                        <a:t>aboveMin</a:t>
                      </a:r>
                      <a:r>
                        <a:rPr lang="en-US" sz="1200" dirty="0" smtClean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err="1" smtClean="0"/>
                        <a:t>lockFail</a:t>
                      </a:r>
                      <a:r>
                        <a:rPr lang="en-US" sz="1200" dirty="0" smtClean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Handle </a:t>
                      </a:r>
                      <a:r>
                        <a:rPr lang="en-US" sz="1200" dirty="0" err="1" smtClean="0"/>
                        <a:t>lockFail</a:t>
                      </a:r>
                      <a:r>
                        <a:rPr lang="en-US" sz="1200" dirty="0" smtClean="0"/>
                        <a:t> event</a:t>
                      </a:r>
                      <a:r>
                        <a:rPr lang="en-US" sz="1200" baseline="0" dirty="0" smtClean="0"/>
                        <a:t> by calling current-&gt;</a:t>
                      </a:r>
                      <a:r>
                        <a:rPr lang="en-US" sz="1200" baseline="0" dirty="0" err="1" smtClean="0"/>
                        <a:t>lockFail</a:t>
                      </a:r>
                      <a:r>
                        <a:rPr lang="en-US" sz="1200" baseline="0" dirty="0" smtClean="0"/>
                        <a:t>()</a:t>
                      </a:r>
                      <a:endParaRPr lang="en-US" sz="1200" dirty="0" smtClean="0"/>
                    </a:p>
                  </a:txBody>
                  <a:tcPr/>
                </a:tc>
              </a:tr>
              <a:tr h="250209"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belowMin</a:t>
                      </a:r>
                      <a:r>
                        <a:rPr lang="en-US" sz="1200" dirty="0" smtClean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Handle </a:t>
                      </a:r>
                      <a:r>
                        <a:rPr lang="en-US" sz="1200" dirty="0" err="1" smtClean="0"/>
                        <a:t>belowMin</a:t>
                      </a:r>
                      <a:r>
                        <a:rPr lang="en-US" sz="1200" dirty="0" smtClean="0"/>
                        <a:t> event by calling current-&gt;</a:t>
                      </a:r>
                      <a:r>
                        <a:rPr lang="en-US" sz="1200" dirty="0" err="1" smtClean="0"/>
                        <a:t>belowMin</a:t>
                      </a:r>
                      <a:r>
                        <a:rPr lang="en-US" sz="1200" dirty="0" smtClean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unlock()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Handle unlock event</a:t>
                      </a:r>
                      <a:r>
                        <a:rPr lang="en-US" sz="1200" baseline="0" dirty="0" smtClean="0"/>
                        <a:t> by calling current-&gt;unlock()</a:t>
                      </a:r>
                      <a:endParaRPr lang="en-US" sz="1200" dirty="0" smtClean="0"/>
                    </a:p>
                  </a:txBody>
                  <a:tcPr/>
                </a:tc>
              </a:tr>
              <a:tr h="250209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suspend()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Handle suspend event</a:t>
                      </a:r>
                      <a:r>
                        <a:rPr lang="en-US" sz="1200" baseline="0" dirty="0" smtClean="0"/>
                        <a:t> by calling current-&gt;suspend()</a:t>
                      </a:r>
                      <a:endParaRPr lang="en-US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err="1" smtClean="0"/>
                        <a:t>unlockFail</a:t>
                      </a:r>
                      <a:r>
                        <a:rPr lang="en-US" sz="1200" dirty="0" smtClean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Handle </a:t>
                      </a:r>
                      <a:r>
                        <a:rPr lang="en-US" sz="1200" dirty="0" err="1" smtClean="0"/>
                        <a:t>unlockFail</a:t>
                      </a:r>
                      <a:r>
                        <a:rPr lang="en-US" sz="1200" dirty="0" smtClean="0"/>
                        <a:t> event</a:t>
                      </a:r>
                      <a:r>
                        <a:rPr lang="en-US" sz="1200" baseline="0" dirty="0" smtClean="0"/>
                        <a:t> by calling current-&gt;</a:t>
                      </a:r>
                      <a:r>
                        <a:rPr lang="en-US" sz="1200" baseline="0" dirty="0" err="1" smtClean="0"/>
                        <a:t>unlockFail</a:t>
                      </a:r>
                      <a:r>
                        <a:rPr lang="en-US" sz="1200" baseline="0" dirty="0" smtClean="0"/>
                        <a:t>()</a:t>
                      </a:r>
                      <a:endParaRPr lang="en-US" sz="1200" dirty="0" smtClean="0"/>
                    </a:p>
                  </a:txBody>
                  <a:tcPr/>
                </a:tc>
              </a:tr>
              <a:tr h="250209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activate()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Handle activate</a:t>
                      </a:r>
                      <a:r>
                        <a:rPr lang="en-US" sz="1200" baseline="0" dirty="0" smtClean="0"/>
                        <a:t> </a:t>
                      </a:r>
                      <a:r>
                        <a:rPr lang="en-US" sz="1200" dirty="0" smtClean="0"/>
                        <a:t>event</a:t>
                      </a:r>
                      <a:r>
                        <a:rPr lang="en-US" sz="1200" baseline="0" dirty="0" smtClean="0"/>
                        <a:t> by calling current-&gt;activate()</a:t>
                      </a:r>
                      <a:endParaRPr lang="en-US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close()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Handle close event</a:t>
                      </a:r>
                      <a:r>
                        <a:rPr lang="en-US" sz="1200" baseline="0" dirty="0" smtClean="0"/>
                        <a:t> by calling current-&gt;close()</a:t>
                      </a:r>
                      <a:endParaRPr lang="en-US" sz="1200" dirty="0" smtClean="0"/>
                    </a:p>
                  </a:txBody>
                  <a:tcPr/>
                </a:tc>
              </a:tr>
              <a:tr h="250209"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incorrectPin</a:t>
                      </a:r>
                      <a:r>
                        <a:rPr lang="en-US" sz="1200" dirty="0" smtClean="0"/>
                        <a:t>(</a:t>
                      </a:r>
                      <a:r>
                        <a:rPr lang="en-US" sz="1200" dirty="0" err="1" smtClean="0"/>
                        <a:t>int</a:t>
                      </a:r>
                      <a:r>
                        <a:rPr lang="en-US" sz="1200" dirty="0" smtClean="0"/>
                        <a:t> max)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Handle </a:t>
                      </a:r>
                      <a:r>
                        <a:rPr lang="en-US" sz="1200" dirty="0" err="1" smtClean="0"/>
                        <a:t>incorrectPin</a:t>
                      </a:r>
                      <a:r>
                        <a:rPr lang="en-US" sz="1200" dirty="0" smtClean="0"/>
                        <a:t> event by calling 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current-&gt;</a:t>
                      </a:r>
                      <a:r>
                        <a:rPr lang="en-US" sz="1200" dirty="0" err="1" smtClean="0"/>
                        <a:t>incorrectPin</a:t>
                      </a:r>
                      <a:r>
                        <a:rPr lang="en-US" sz="1200" dirty="0" smtClean="0"/>
                        <a:t>(max)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err="1" smtClean="0"/>
                        <a:t>withdrawBelowMin</a:t>
                      </a:r>
                      <a:r>
                        <a:rPr lang="en-US" sz="1200" dirty="0" smtClean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Handle </a:t>
                      </a:r>
                      <a:r>
                        <a:rPr lang="en-US" sz="1200" dirty="0" err="1" smtClean="0"/>
                        <a:t>withdrawBelowMin</a:t>
                      </a:r>
                      <a:r>
                        <a:rPr lang="en-US" sz="1200" dirty="0" smtClean="0"/>
                        <a:t> event</a:t>
                      </a:r>
                      <a:r>
                        <a:rPr lang="en-US" sz="1200" baseline="0" dirty="0" smtClean="0"/>
                        <a:t> by calling current-&gt;</a:t>
                      </a:r>
                      <a:r>
                        <a:rPr lang="en-US" sz="1200" baseline="0" dirty="0" err="1" smtClean="0"/>
                        <a:t>withdrawBelowMin</a:t>
                      </a:r>
                      <a:r>
                        <a:rPr lang="en-US" sz="1200" baseline="0" dirty="0" smtClean="0"/>
                        <a:t>()</a:t>
                      </a:r>
                      <a:endParaRPr lang="en-US" sz="1200" dirty="0" smtClean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31187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iography report presentation">
  <a:themeElements>
    <a:clrScheme name="Paper">
      <a:dk1>
        <a:sysClr val="windowText" lastClr="000000"/>
      </a:dk1>
      <a:lt1>
        <a:sysClr val="window" lastClr="FFFFFF"/>
      </a:lt1>
      <a:dk2>
        <a:srgbClr val="444D26"/>
      </a:dk2>
      <a:lt2>
        <a:srgbClr val="FEFAC9"/>
      </a:lt2>
      <a:accent1>
        <a:srgbClr val="A5B592"/>
      </a:accent1>
      <a:accent2>
        <a:srgbClr val="F3A447"/>
      </a:accent2>
      <a:accent3>
        <a:srgbClr val="E7BC29"/>
      </a:accent3>
      <a:accent4>
        <a:srgbClr val="D092A7"/>
      </a:accent4>
      <a:accent5>
        <a:srgbClr val="9C85C0"/>
      </a:accent5>
      <a:accent6>
        <a:srgbClr val="809EC2"/>
      </a:accent6>
      <a:hlink>
        <a:srgbClr val="8E58B6"/>
      </a:hlink>
      <a:folHlink>
        <a:srgbClr val="7F6F6F"/>
      </a:folHlink>
    </a:clrScheme>
    <a:fontScheme name="Cambria-Calibri">
      <a:majorFont>
        <a:latin typeface="Cambria" panose="02040503050406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90000"/>
                <a:satMod val="150000"/>
              </a:schemeClr>
            </a:gs>
            <a:gs pos="60000">
              <a:schemeClr val="phClr">
                <a:shade val="20000"/>
                <a:satMod val="255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12000"/>
                <a:satMod val="240000"/>
              </a:schemeClr>
              <a:schemeClr val="phClr"/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 sz="24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8575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lnSpc>
            <a:spcPct val="90000"/>
          </a:lnSpc>
          <a:defRPr sz="2400"/>
        </a:defPPr>
      </a:lstStyle>
    </a:txDef>
  </a:objectDefaults>
  <a:extraClrSchemeLst/>
  <a:extLst>
    <a:ext uri="{05A4C25C-085E-4340-85A3-A5531E510DB2}">
      <thm15:themeFamily xmlns:thm15="http://schemas.microsoft.com/office/thememl/2012/main" name="Biography report presentation" id="{DB613D04-7526-4698-9864-5A45026A3266}" vid="{640876E2-5A1A-4A4F-9FA9-9B19A690D43A}"/>
    </a:ext>
  </a:extLst>
</a:theme>
</file>

<file path=ppt/theme/theme2.xml><?xml version="1.0" encoding="utf-8"?>
<a:theme xmlns:a="http://schemas.openxmlformats.org/drawingml/2006/main" name="Office Theme">
  <a:themeElements>
    <a:clrScheme name="Paper">
      <a:dk1>
        <a:sysClr val="windowText" lastClr="000000"/>
      </a:dk1>
      <a:lt1>
        <a:sysClr val="window" lastClr="FFFFFF"/>
      </a:lt1>
      <a:dk2>
        <a:srgbClr val="444D26"/>
      </a:dk2>
      <a:lt2>
        <a:srgbClr val="FEFAC9"/>
      </a:lt2>
      <a:accent1>
        <a:srgbClr val="A5B592"/>
      </a:accent1>
      <a:accent2>
        <a:srgbClr val="F3A447"/>
      </a:accent2>
      <a:accent3>
        <a:srgbClr val="E7BC29"/>
      </a:accent3>
      <a:accent4>
        <a:srgbClr val="D092A7"/>
      </a:accent4>
      <a:accent5>
        <a:srgbClr val="9C85C0"/>
      </a:accent5>
      <a:accent6>
        <a:srgbClr val="809EC2"/>
      </a:accent6>
      <a:hlink>
        <a:srgbClr val="8E58B6"/>
      </a:hlink>
      <a:folHlink>
        <a:srgbClr val="7F6F6F"/>
      </a:folHlink>
    </a:clrScheme>
    <a:fontScheme name="Cambria-Calibri">
      <a:majorFont>
        <a:latin typeface="Cambria" panose="02040503050406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Paper">
      <a:dk1>
        <a:sysClr val="windowText" lastClr="000000"/>
      </a:dk1>
      <a:lt1>
        <a:sysClr val="window" lastClr="FFFFFF"/>
      </a:lt1>
      <a:dk2>
        <a:srgbClr val="444D26"/>
      </a:dk2>
      <a:lt2>
        <a:srgbClr val="FEFAC9"/>
      </a:lt2>
      <a:accent1>
        <a:srgbClr val="A5B592"/>
      </a:accent1>
      <a:accent2>
        <a:srgbClr val="F3A447"/>
      </a:accent2>
      <a:accent3>
        <a:srgbClr val="E7BC29"/>
      </a:accent3>
      <a:accent4>
        <a:srgbClr val="D092A7"/>
      </a:accent4>
      <a:accent5>
        <a:srgbClr val="9C85C0"/>
      </a:accent5>
      <a:accent6>
        <a:srgbClr val="809EC2"/>
      </a:accent6>
      <a:hlink>
        <a:srgbClr val="8E58B6"/>
      </a:hlink>
      <a:folHlink>
        <a:srgbClr val="7F6F6F"/>
      </a:folHlink>
    </a:clrScheme>
    <a:fontScheme name="Cambria-Calibri">
      <a:majorFont>
        <a:latin typeface="Cambria" panose="02040503050406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ECBF2842-3FE1-4EA6-9E92-ED3FE550084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Biography report presentation</Template>
  <TotalTime>0</TotalTime>
  <Words>5695</Words>
  <Application>Microsoft Office PowerPoint</Application>
  <PresentationFormat>Custom</PresentationFormat>
  <Paragraphs>1143</Paragraphs>
  <Slides>56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1" baseType="lpstr">
      <vt:lpstr>Arial</vt:lpstr>
      <vt:lpstr>Calibri</vt:lpstr>
      <vt:lpstr>Cambria</vt:lpstr>
      <vt:lpstr>Constantia</vt:lpstr>
      <vt:lpstr>Biography report presentation</vt:lpstr>
      <vt:lpstr>CS 586 Project Report</vt:lpstr>
      <vt:lpstr>1. MDA-EFSM Model for the Account Components</vt:lpstr>
      <vt:lpstr>1. MDA-EFSM Model for the Account Components</vt:lpstr>
      <vt:lpstr>1. MDA-EFSM Model for the Account Components</vt:lpstr>
      <vt:lpstr>1. MDA-EFSM Model for the Account Components</vt:lpstr>
      <vt:lpstr>1. MDA-EFSM Model for the Account Components</vt:lpstr>
      <vt:lpstr>2. Class Diagrams of All Components</vt:lpstr>
      <vt:lpstr>3. State Pattern</vt:lpstr>
      <vt:lpstr>3. State Pattern</vt:lpstr>
      <vt:lpstr>3. State Pattern</vt:lpstr>
      <vt:lpstr>3. State Pattern</vt:lpstr>
      <vt:lpstr>3. State Pattern</vt:lpstr>
      <vt:lpstr>3. State Pattern</vt:lpstr>
      <vt:lpstr>3. State Pattern</vt:lpstr>
      <vt:lpstr>4. Strategy Pattern</vt:lpstr>
      <vt:lpstr>4. Strategy Pattern</vt:lpstr>
      <vt:lpstr>4. Strategy Pattern</vt:lpstr>
      <vt:lpstr>4. Strategy Pattern</vt:lpstr>
      <vt:lpstr>4. Strategy Pattern</vt:lpstr>
      <vt:lpstr>4. Strategy Pattern</vt:lpstr>
      <vt:lpstr>4. Strategy Pattern</vt:lpstr>
      <vt:lpstr>4. Strategy Pattern</vt:lpstr>
      <vt:lpstr>4. Strategy Pattern</vt:lpstr>
      <vt:lpstr>4. Strategy Pattern</vt:lpstr>
      <vt:lpstr>4. Strategy Pattern</vt:lpstr>
      <vt:lpstr>4. Strategy Pattern</vt:lpstr>
      <vt:lpstr>4. Strategy Pattern</vt:lpstr>
      <vt:lpstr>4. Strategy Pattern</vt:lpstr>
      <vt:lpstr>5. Abstract Factory Pattern I – AbstractFactory</vt:lpstr>
      <vt:lpstr>5. Abstract Factory Pattern II – Concrete Factories</vt:lpstr>
      <vt:lpstr>5. Abstract Factory Pattern</vt:lpstr>
      <vt:lpstr>5. Abstract Factory Pattern</vt:lpstr>
      <vt:lpstr>5. Abstract Factory Pattern</vt:lpstr>
      <vt:lpstr>6. Details for Other Classes: DataStore</vt:lpstr>
      <vt:lpstr>6. Details for Other Classes: Accounts</vt:lpstr>
      <vt:lpstr>7. Dynamics for Two Scenarios</vt:lpstr>
      <vt:lpstr>7. Dynamics for Two Scenarios</vt:lpstr>
      <vt:lpstr>7. Dynamics for Two Scenarios</vt:lpstr>
      <vt:lpstr>7. Dynamics for Two Scenarios</vt:lpstr>
      <vt:lpstr>7. Dynamics for Two Scenarios</vt:lpstr>
      <vt:lpstr>7. Dynamics for Two Scenarios</vt:lpstr>
      <vt:lpstr>7. Dynamics for Two Scenarios</vt:lpstr>
      <vt:lpstr>7. Dynamics for Two Scenarios</vt:lpstr>
      <vt:lpstr>7. Dynamics for Two Scenarios</vt:lpstr>
      <vt:lpstr>7. Dynamics for Two Scenarios</vt:lpstr>
      <vt:lpstr>7. Dynamics for Two Scenarios</vt:lpstr>
      <vt:lpstr>8. Source Code and Patterns</vt:lpstr>
      <vt:lpstr>8. Source Code and Patterns</vt:lpstr>
      <vt:lpstr>8. Source Code and Patterns</vt:lpstr>
      <vt:lpstr>9. Source Code</vt:lpstr>
      <vt:lpstr>Marriage to Martin Luther King</vt:lpstr>
      <vt:lpstr>Starting the civil rights movement</vt:lpstr>
      <vt:lpstr>Raising her children and using her gifts</vt:lpstr>
      <vt:lpstr>Traveling to celebrate freedom</vt:lpstr>
      <vt:lpstr>Speaking out and taking a stand</vt:lpstr>
      <vt:lpstr>Coretta Scott King’s legacy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2016-04-15T23:22:29Z</dcterms:created>
  <dcterms:modified xsi:type="dcterms:W3CDTF">2016-04-18T21:03:21Z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TC034606339991</vt:lpwstr>
  </property>
</Properties>
</file>